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333" r:id="rId2"/>
    <p:sldId id="348" r:id="rId3"/>
    <p:sldId id="349" r:id="rId4"/>
    <p:sldId id="354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3" r:id="rId14"/>
    <p:sldId id="344" r:id="rId15"/>
    <p:sldId id="345" r:id="rId16"/>
    <p:sldId id="346" r:id="rId17"/>
    <p:sldId id="347" r:id="rId18"/>
    <p:sldId id="355" r:id="rId19"/>
    <p:sldId id="356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1"/>
    <p:restoredTop sz="94663"/>
  </p:normalViewPr>
  <p:slideViewPr>
    <p:cSldViewPr snapToGrid="0" snapToObjects="1">
      <p:cViewPr varScale="1">
        <p:scale>
          <a:sx n="101" d="100"/>
          <a:sy n="101" d="100"/>
        </p:scale>
        <p:origin x="2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9537C-6AEF-4721-B9B0-D1488B26B3A2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4E775-D114-44EF-920A-42DE62FA9D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61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6CA34A-AB31-A142-B475-9499EE2274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FA862F8-F100-3D48-808D-DA4805054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5BD544-58ED-2243-8D43-33CF5C266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1740F6-0460-7A4E-97F5-8FC7C34E7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A08D3A-6B09-8A45-BE4C-FD4FD5B1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210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5DCDCB-211F-1E4B-92A0-B9F3A7628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9B8E8D-5BAC-3B42-A5D0-92C12646B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D3B509-603B-E64F-ABF2-B8140C352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614ED7-A562-824F-871F-FFF28E511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E1EB85-632A-7F48-96FB-585286108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54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2E8BE41-1284-1D41-9FFA-F7232C3781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FED051-F8FD-1542-B041-6773739144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9137BB-9586-F241-BA8D-8DA0C6EC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D4EFAF-7127-7847-860F-1C096B2B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ABEE04-0B13-AE4F-8023-0CFC23A63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95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20E6B8-A237-DA46-AFE8-274CA114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56889A-BDD0-3F4C-9305-370A14C6B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7D3C00-8FD3-A34F-B04E-31D76D78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EDE804-FD6E-EC47-9EEC-D2E2735D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C54F58-8AA0-7D42-8FA6-F28D88EF0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64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BAC55F-205C-6C42-80CC-FAFF91CC1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D84037-18F4-0141-8DEC-4B6C4FBFA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29CA50-DD52-0444-B4F0-DAA0E52B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B785CB-FC16-0B4D-AAA0-AB46002C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6E6AD4-835C-974D-9CB5-9189C392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90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C08FC7-5E27-E34A-A7F7-3CF77AA59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B6F44-ECD5-C14C-B05A-F2A615E78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6317A77-9151-E446-8C1D-BCF172F2E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16FD9E-972C-1F4A-A653-A686EC506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8F178B-043D-624B-A866-B0C44EF82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87AB3F-B624-534A-8AD4-75B2515E2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90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6263CE-6DDC-E84E-86C0-FBE824C98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FBFCFE-B83C-7A4A-A0E3-049D48E3C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799EAF-4E58-AB4C-8F6A-016316C78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F8C3BF-C7F4-234C-8DFD-D02615C23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215B48A-7A34-3940-902E-C88512F1DB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BCA209B-C5E2-AD4D-A4A8-C8A5E236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914354E-1C44-8D49-880E-52BF5AB8B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C2ADF4B-7900-7B4E-BC93-8B9106A6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37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173508-3CCC-C444-84FE-EDAA9EF59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0598F76-B033-9942-89E9-A22638E5D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142D498-6C6D-AA40-8161-C19B1E6F8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D36C282-A6F1-6A4D-8344-12F72A5E2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84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DD26700-90DD-7345-ADED-4E6573D4B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27D3F94-8252-2C47-9C8F-CEA2CBDB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19791D-7C94-BF4B-A43B-CC5FBD46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16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0D41F0-20AE-5141-AEAD-F9F1F7D75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5C5F20-E169-CA41-8E73-7C8DDF54B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B5705D-C3E8-154F-885C-D674A026A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7BA8727-B9D5-0846-9764-2A2019BB0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0B94C8-8187-AF4C-8433-34519C10D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536F06-C727-214F-91EB-0C058C0F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847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6EB675-EF19-154B-9173-3F0140ECF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55C5496-E1FF-5945-A77E-CBC0BC415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DF3F97-2E3E-D249-8CD3-D3F535B39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B3DA82-19B7-2743-9787-A1130B417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1DEC87-58FE-094E-A78D-3D7850299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DC40D3-6CDC-0141-A42C-F5AF3FCA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19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4123F5-EA61-E34E-8EBC-0AF7F3DD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9858D8-20AD-9449-8335-8C66C127A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143BDD-8048-6A44-8BF4-C15A0B2A0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7BC17-5205-DC40-B6EB-47DD31BDE36E}" type="datetimeFigureOut">
              <a:rPr kumimoji="1" lang="ja-JP" altLang="en-US" smtClean="0"/>
              <a:t>2021/3/17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9E5861-BFA7-AF4E-9D56-E6404DB17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541ED2-8EED-9C4D-95C5-B715C6C15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E58A-051F-1849-84BD-7648796A19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696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30A068-02A1-8C4C-B199-6A335417D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493" y="2239215"/>
            <a:ext cx="8666498" cy="2098226"/>
          </a:xfrm>
        </p:spPr>
        <p:txBody>
          <a:bodyPr/>
          <a:lstStyle/>
          <a:p>
            <a:r>
              <a:rPr kumimoji="1" lang="ja-JP" altLang="en-US" dirty="0"/>
              <a:t>キャリア教育</a:t>
            </a:r>
            <a:br>
              <a:rPr kumimoji="1" lang="en-US" altLang="ja-JP" dirty="0"/>
            </a:b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0360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7" y="-317500"/>
            <a:ext cx="9601200" cy="1485900"/>
          </a:xfrm>
        </p:spPr>
        <p:txBody>
          <a:bodyPr/>
          <a:lstStyle/>
          <a:p>
            <a:r>
              <a:rPr lang="en-US" altLang="ja-JP" dirty="0"/>
              <a:t>3.</a:t>
            </a:r>
            <a:r>
              <a:rPr lang="ja-JP" altLang="en-US"/>
              <a:t>特殊技能職</a:t>
            </a:r>
            <a:r>
              <a:rPr lang="en-US" altLang="ja-JP" dirty="0"/>
              <a:t>〜</a:t>
            </a:r>
            <a:r>
              <a:rPr lang="ja-JP" altLang="en-US"/>
              <a:t>トレーナー</a:t>
            </a:r>
            <a:r>
              <a:rPr lang="en-US" altLang="ja-JP" dirty="0"/>
              <a:t>〜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14777" y="590549"/>
            <a:ext cx="11674991" cy="64325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/>
              <a:t>職業トレーナーへの道は医療資格を保持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　（理学療法士・柔道整復師・鍼灸・マッサージ）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医療機関・治療院・派遣会社で活動後→職業トレーナー</a:t>
            </a:r>
            <a:endParaRPr lang="en-US" altLang="ja-JP" sz="2400" dirty="0"/>
          </a:p>
          <a:p>
            <a:r>
              <a:rPr lang="en-US" altLang="ja-JP" sz="3200" dirty="0"/>
              <a:t>①</a:t>
            </a:r>
            <a:r>
              <a:rPr lang="ja-JP" altLang="en-US" sz="3200"/>
              <a:t>プロ：職業トレーナーとしてフルタイム雇用</a:t>
            </a:r>
            <a:r>
              <a:rPr lang="ja-JP" altLang="en-US" sz="2400"/>
              <a:t>（保険は国保）</a:t>
            </a:r>
            <a:endParaRPr lang="en-US" altLang="ja-JP" sz="2400" dirty="0"/>
          </a:p>
          <a:p>
            <a:r>
              <a:rPr lang="ja-JP" altLang="en-US" sz="3200"/>
              <a:t>　</a:t>
            </a:r>
            <a:r>
              <a:rPr lang="ja-JP" altLang="en-US" sz="2400"/>
              <a:t>（プロ野球：各球団</a:t>
            </a:r>
            <a:r>
              <a:rPr lang="en-US" altLang="ja-JP" sz="2400" dirty="0"/>
              <a:t>10</a:t>
            </a:r>
            <a:r>
              <a:rPr lang="ja-JP" altLang="en-US" sz="2400"/>
              <a:t>名程度、</a:t>
            </a:r>
            <a:r>
              <a:rPr lang="en-US" altLang="ja-JP" sz="2400" dirty="0"/>
              <a:t>J</a:t>
            </a:r>
            <a:r>
              <a:rPr lang="ja-JP" altLang="en-US" sz="2400"/>
              <a:t>リーグ：各チーム５名程度）</a:t>
            </a:r>
            <a:endParaRPr lang="en-US" altLang="ja-JP" sz="2400" dirty="0"/>
          </a:p>
          <a:p>
            <a:r>
              <a:rPr lang="ja-JP" altLang="en-US" sz="3200"/>
              <a:t>②実業団：職業トレーナーとしてフルタイム雇用</a:t>
            </a:r>
            <a:r>
              <a:rPr lang="ja-JP" altLang="en-US" sz="2400"/>
              <a:t>（保険は国保）</a:t>
            </a:r>
            <a:endParaRPr lang="en-US" altLang="ja-JP" sz="2400" dirty="0"/>
          </a:p>
          <a:p>
            <a:r>
              <a:rPr lang="ja-JP" altLang="en-US" sz="3200"/>
              <a:t>　</a:t>
            </a:r>
            <a:r>
              <a:rPr lang="ja-JP" altLang="en-US" sz="2400"/>
              <a:t>（社会人野球は各１名が</a:t>
            </a:r>
            <a:r>
              <a:rPr lang="en-US" altLang="ja-JP" sz="2400" dirty="0"/>
              <a:t>80%</a:t>
            </a:r>
            <a:r>
              <a:rPr lang="ja-JP" altLang="en-US" sz="2400"/>
              <a:t>で約</a:t>
            </a:r>
            <a:r>
              <a:rPr lang="en-US" altLang="ja-JP" sz="2400" dirty="0"/>
              <a:t>50</a:t>
            </a:r>
            <a:r>
              <a:rPr lang="ja-JP" altLang="en-US" sz="2400"/>
              <a:t>チームで雇用）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③</a:t>
            </a:r>
            <a:r>
              <a:rPr lang="ja-JP" altLang="en-US" sz="3200"/>
              <a:t>大学・高校：治療院・医療機関に雇用されパートタイム活動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④</a:t>
            </a:r>
            <a:r>
              <a:rPr lang="ja-JP" altLang="en-US" sz="3200"/>
              <a:t>派遣会社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：会社雇用され会社から高校・大学・実業団・プロに派遣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281377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700" y="-317501"/>
            <a:ext cx="9601200" cy="1485900"/>
          </a:xfrm>
        </p:spPr>
        <p:txBody>
          <a:bodyPr/>
          <a:lstStyle/>
          <a:p>
            <a:r>
              <a:rPr lang="en-US" altLang="ja-JP" dirty="0"/>
              <a:t>3.</a:t>
            </a:r>
            <a:r>
              <a:rPr lang="ja-JP" altLang="en-US"/>
              <a:t>特殊技能職</a:t>
            </a:r>
            <a:r>
              <a:rPr lang="en-US" altLang="ja-JP" dirty="0"/>
              <a:t>〜</a:t>
            </a:r>
            <a:r>
              <a:rPr lang="ja-JP" altLang="en-US"/>
              <a:t>トレーニングコーチ</a:t>
            </a:r>
            <a:r>
              <a:rPr lang="en-US" altLang="ja-JP" dirty="0"/>
              <a:t>〜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14777" y="590549"/>
            <a:ext cx="10956846" cy="569386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/>
              <a:t>職業コーチへの道は体育系大学卒業後に派遣会社かフリー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高校・大学での活動で経験を積む→職業コーチ</a:t>
            </a:r>
            <a:endParaRPr lang="en-US" altLang="ja-JP" sz="2400" dirty="0"/>
          </a:p>
          <a:p>
            <a:r>
              <a:rPr lang="en-US" altLang="ja-JP" sz="3200" dirty="0"/>
              <a:t>①</a:t>
            </a:r>
            <a:r>
              <a:rPr lang="ja-JP" altLang="en-US" sz="3200"/>
              <a:t>プロ：職業コーチとしてフルタイム雇用</a:t>
            </a:r>
            <a:r>
              <a:rPr lang="ja-JP" altLang="en-US" sz="2400"/>
              <a:t>（保険は国保）</a:t>
            </a:r>
            <a:endParaRPr lang="en-US" altLang="ja-JP" sz="2400" dirty="0"/>
          </a:p>
          <a:p>
            <a:r>
              <a:rPr lang="ja-JP" altLang="en-US" sz="3200"/>
              <a:t>　</a:t>
            </a:r>
            <a:r>
              <a:rPr lang="ja-JP" altLang="en-US" sz="2400"/>
              <a:t>（プロ野球：各球団４名程度）</a:t>
            </a:r>
            <a:endParaRPr lang="en-US" altLang="ja-JP" sz="2400" dirty="0"/>
          </a:p>
          <a:p>
            <a:r>
              <a:rPr lang="ja-JP" altLang="en-US" sz="3200"/>
              <a:t>②実業団：職業コーチとしてフルタイム雇用</a:t>
            </a:r>
            <a:r>
              <a:rPr lang="ja-JP" altLang="en-US" sz="2400"/>
              <a:t>（保険は国保）</a:t>
            </a:r>
            <a:endParaRPr lang="en-US" altLang="ja-JP" sz="2400" dirty="0"/>
          </a:p>
          <a:p>
            <a:r>
              <a:rPr lang="ja-JP" altLang="en-US" sz="3200"/>
              <a:t>　</a:t>
            </a:r>
            <a:r>
              <a:rPr lang="ja-JP" altLang="en-US" sz="2400"/>
              <a:t>（社会人野球では</a:t>
            </a:r>
            <a:r>
              <a:rPr lang="en-US" altLang="ja-JP" sz="2400" dirty="0"/>
              <a:t>80%</a:t>
            </a:r>
            <a:r>
              <a:rPr lang="ja-JP" altLang="en-US" sz="2400"/>
              <a:t>がトレーナーと兼務）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③</a:t>
            </a:r>
            <a:r>
              <a:rPr lang="ja-JP" altLang="en-US" sz="3200"/>
              <a:t>大学・高校：個人で大学・高校と契約し活動</a:t>
            </a:r>
            <a:r>
              <a:rPr lang="ja-JP" altLang="en-US" sz="2400"/>
              <a:t>（保険は国保）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④</a:t>
            </a:r>
            <a:r>
              <a:rPr lang="ja-JP" altLang="en-US" sz="3200"/>
              <a:t>派遣会社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：会社雇用され会社から高校・大学・実業団・プロに派遣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318216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55601"/>
            <a:ext cx="9601200" cy="1485900"/>
          </a:xfrm>
        </p:spPr>
        <p:txBody>
          <a:bodyPr/>
          <a:lstStyle/>
          <a:p>
            <a:r>
              <a:rPr lang="en-US" altLang="ja-JP" dirty="0"/>
              <a:t>3.</a:t>
            </a:r>
            <a:r>
              <a:rPr lang="ja-JP" altLang="en-US"/>
              <a:t>特殊技能職</a:t>
            </a:r>
            <a:r>
              <a:rPr lang="en-US" altLang="ja-JP" dirty="0"/>
              <a:t>〜</a:t>
            </a:r>
            <a:r>
              <a:rPr lang="ja-JP" altLang="en-US"/>
              <a:t>スポーツビジネス</a:t>
            </a:r>
            <a:r>
              <a:rPr lang="en-US" altLang="ja-JP" dirty="0"/>
              <a:t>〜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14777" y="590549"/>
            <a:ext cx="12085360" cy="618630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 dirty="0"/>
              <a:t>頭脳と学歴が必要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全ての職種を合わせて国内に</a:t>
            </a:r>
            <a:r>
              <a:rPr lang="en-US" altLang="ja-JP" sz="3200" dirty="0"/>
              <a:t>100</a:t>
            </a:r>
            <a:r>
              <a:rPr lang="ja-JP" altLang="en-US" sz="3200" dirty="0"/>
              <a:t>人程度</a:t>
            </a:r>
            <a:endParaRPr lang="en-US" altLang="ja-JP" sz="2400" dirty="0"/>
          </a:p>
          <a:p>
            <a:r>
              <a:rPr lang="en-US" altLang="ja-JP" sz="3200" dirty="0"/>
              <a:t>①</a:t>
            </a:r>
            <a:r>
              <a:rPr lang="ja-JP" altLang="en-US" sz="3200" dirty="0"/>
              <a:t>プロ球団フロント：</a:t>
            </a:r>
            <a:endParaRPr lang="en-US" altLang="ja-JP" sz="3200" dirty="0"/>
          </a:p>
          <a:p>
            <a:r>
              <a:rPr lang="ja-JP" altLang="en-US" sz="3200" dirty="0"/>
              <a:t>　現場は選手</a:t>
            </a:r>
            <a:r>
              <a:rPr lang="ja-JP" altLang="en-US" sz="3200"/>
              <a:t>経験者が球団</a:t>
            </a:r>
            <a:r>
              <a:rPr lang="ja-JP" altLang="en-US" sz="3200" dirty="0"/>
              <a:t>での営業活動などが主体</a:t>
            </a:r>
            <a:endParaRPr lang="en-US" altLang="ja-JP" sz="2400" dirty="0"/>
          </a:p>
          <a:p>
            <a:r>
              <a:rPr lang="ja-JP" altLang="en-US" sz="2400" dirty="0"/>
              <a:t>　</a:t>
            </a:r>
            <a:r>
              <a:rPr lang="ja-JP" altLang="en-US" sz="3200" dirty="0"/>
              <a:t>本社からの出向が多数</a:t>
            </a:r>
            <a:endParaRPr lang="en-US" altLang="ja-JP" sz="2400" dirty="0"/>
          </a:p>
          <a:p>
            <a:r>
              <a:rPr lang="ja-JP" altLang="en-US" sz="3200" dirty="0"/>
              <a:t>②広告代理店（電通、博報堂など）：</a:t>
            </a:r>
            <a:endParaRPr lang="en-US" altLang="ja-JP" sz="3200" dirty="0"/>
          </a:p>
          <a:p>
            <a:r>
              <a:rPr lang="ja-JP" altLang="en-US" sz="3200" dirty="0"/>
              <a:t>　スポーツイベント（オリンピックなど）のマーケティング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③</a:t>
            </a:r>
            <a:r>
              <a:rPr lang="ja-JP" altLang="en-US" sz="3200" dirty="0"/>
              <a:t>弁護士・会計士：弁護士はプロ選手の代理人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　　　　　　　　　会計士はプロ選手の経理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④</a:t>
            </a:r>
            <a:r>
              <a:rPr lang="ja-JP" altLang="en-US" sz="3200" dirty="0"/>
              <a:t>マネージャー：芸能プロダクションなど所属しマネジメント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4053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93700"/>
            <a:ext cx="9601200" cy="1485900"/>
          </a:xfrm>
        </p:spPr>
        <p:txBody>
          <a:bodyPr/>
          <a:lstStyle/>
          <a:p>
            <a:r>
              <a:rPr kumimoji="1" lang="ja-JP" altLang="en-US"/>
              <a:t>進路</a:t>
            </a:r>
            <a:r>
              <a:rPr kumimoji="1" lang="en-US" altLang="ja-JP" dirty="0"/>
              <a:t>〜</a:t>
            </a:r>
            <a:r>
              <a:rPr kumimoji="1" lang="ja-JP" altLang="en-US"/>
              <a:t>進路選択</a:t>
            </a:r>
            <a:r>
              <a:rPr kumimoji="1" lang="en-US" altLang="ja-JP" dirty="0"/>
              <a:t>〜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31710" y="854708"/>
            <a:ext cx="11674991" cy="594008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1)</a:t>
            </a:r>
            <a:r>
              <a:rPr lang="ja-JP" altLang="en-US" sz="3200"/>
              <a:t>分野別選択肢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①指導者：教師は教員養成大学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　　その他は体育系大学か体育系専門学校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②医療関係：国家資格取得可能な大学・専門学校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医療機関：理学療法士・作業療法士、看護師、検査技師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開業・トレーナー：柔道整復師、鍼灸・マッサージ師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③</a:t>
            </a:r>
            <a:r>
              <a:rPr lang="ja-JP" altLang="en-US" sz="3200"/>
              <a:t>特殊技能職：トレーナーは大学・専門学校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　　　　その他は大学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573805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06400"/>
            <a:ext cx="9601200" cy="1485900"/>
          </a:xfrm>
        </p:spPr>
        <p:txBody>
          <a:bodyPr/>
          <a:lstStyle/>
          <a:p>
            <a:r>
              <a:rPr kumimoji="1" lang="ja-JP" altLang="en-US"/>
              <a:t>進路</a:t>
            </a:r>
            <a:r>
              <a:rPr kumimoji="1" lang="en-US" altLang="ja-JP" dirty="0"/>
              <a:t>〜</a:t>
            </a:r>
            <a:r>
              <a:rPr kumimoji="1" lang="ja-JP" altLang="en-US"/>
              <a:t>進路選択</a:t>
            </a:r>
            <a:r>
              <a:rPr kumimoji="1" lang="en-US" altLang="ja-JP" dirty="0"/>
              <a:t>〜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31710" y="387348"/>
            <a:ext cx="11674991" cy="667875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3200"/>
              <a:t>２</a:t>
            </a:r>
            <a:r>
              <a:rPr lang="en-US" altLang="ja-JP" sz="3200" dirty="0"/>
              <a:t>)</a:t>
            </a:r>
            <a:r>
              <a:rPr lang="ja-JP" altLang="en-US" sz="3200"/>
              <a:t>学校選択の注意点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①専門学校で国家資格を取得できない学校への入学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トレーナーの専門学校は資格取得できない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→仕事に繋がりづらいので安易に選択はなし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②医療関係の大学と専門学校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大学４年と専門３年では卒業後の進路に違いはない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（専門３年の方が１年分の学費が安い）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（大学４年のメリットは医療系の大学教員になる時有利）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（レベルの高い大学の方が求人は多い）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249664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93700"/>
            <a:ext cx="9601200" cy="1485900"/>
          </a:xfrm>
        </p:spPr>
        <p:txBody>
          <a:bodyPr/>
          <a:lstStyle/>
          <a:p>
            <a:r>
              <a:rPr kumimoji="1" lang="ja-JP" altLang="en-US"/>
              <a:t>進路</a:t>
            </a:r>
            <a:r>
              <a:rPr kumimoji="1" lang="en-US" altLang="ja-JP" dirty="0"/>
              <a:t>〜</a:t>
            </a:r>
            <a:r>
              <a:rPr kumimoji="1" lang="ja-JP" altLang="en-US"/>
              <a:t>進路選択</a:t>
            </a:r>
            <a:r>
              <a:rPr kumimoji="1" lang="en-US" altLang="ja-JP" dirty="0"/>
              <a:t>〜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31710" y="387348"/>
            <a:ext cx="11264622" cy="600164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3)</a:t>
            </a:r>
            <a:r>
              <a:rPr lang="ja-JP" altLang="en-US" sz="3200" dirty="0"/>
              <a:t>差別化のための進路選択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①医療機関：男性看護師でスポーツ経験があり情熱ある人材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　　　→スポーツ外来など遅い時間まで勤務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②２つの分野の仕事ができる人材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　　　→プロチームが求める（入り口が広がる）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　　　　通訳とトレーナー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　　　　通訳とトレーニングコーチ　　など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　　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699142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700" y="-368300"/>
            <a:ext cx="9601200" cy="1485900"/>
          </a:xfrm>
        </p:spPr>
        <p:txBody>
          <a:bodyPr/>
          <a:lstStyle/>
          <a:p>
            <a:r>
              <a:rPr kumimoji="1" lang="ja-JP" altLang="en-US"/>
              <a:t>進路</a:t>
            </a:r>
            <a:r>
              <a:rPr kumimoji="1" lang="en-US" altLang="ja-JP" dirty="0"/>
              <a:t>  〜</a:t>
            </a:r>
            <a:r>
              <a:rPr kumimoji="1" lang="ja-JP" altLang="en-US" dirty="0"/>
              <a:t>国家</a:t>
            </a:r>
            <a:r>
              <a:rPr lang="ja-JP" altLang="en-US" dirty="0"/>
              <a:t>資格と学費（年）</a:t>
            </a:r>
            <a:r>
              <a:rPr kumimoji="1" lang="en-US" altLang="ja-JP" dirty="0"/>
              <a:t>〜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31710" y="387348"/>
            <a:ext cx="10264348" cy="65556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800" dirty="0"/>
              <a:t>①</a:t>
            </a:r>
            <a:r>
              <a:rPr lang="ja-JP" altLang="en-US" sz="2800" dirty="0"/>
              <a:t>教員免許、保育士←教員養成大学　国公立万円　私学</a:t>
            </a:r>
            <a:r>
              <a:rPr lang="en-US" altLang="ja-JP" sz="2800" dirty="0"/>
              <a:t>100</a:t>
            </a:r>
            <a:r>
              <a:rPr lang="ja-JP" altLang="en-US" sz="2800" dirty="0"/>
              <a:t>万円</a:t>
            </a:r>
            <a:endParaRPr lang="en-US" altLang="ja-JP" sz="2800" dirty="0"/>
          </a:p>
          <a:p>
            <a:pPr>
              <a:lnSpc>
                <a:spcPct val="150000"/>
              </a:lnSpc>
            </a:pPr>
            <a:r>
              <a:rPr lang="en-US" altLang="ja-JP" sz="2800" dirty="0"/>
              <a:t>②</a:t>
            </a:r>
            <a:r>
              <a:rPr lang="ja-JP" altLang="en-US" sz="2800" dirty="0"/>
              <a:t>医師←大学医学部</a:t>
            </a:r>
            <a:endParaRPr lang="en-US" altLang="ja-JP" sz="2800" dirty="0"/>
          </a:p>
          <a:p>
            <a:pPr>
              <a:lnSpc>
                <a:spcPct val="150000"/>
              </a:lnSpc>
            </a:pPr>
            <a:r>
              <a:rPr lang="en-US" altLang="ja-JP" sz="2800" dirty="0"/>
              <a:t>③</a:t>
            </a:r>
            <a:r>
              <a:rPr lang="ja-JP" altLang="en-US" sz="2800" dirty="0"/>
              <a:t>理学療法士・作業療法士：大学・専門学校</a:t>
            </a:r>
            <a:endParaRPr lang="en-US" altLang="ja-JP" sz="2800" dirty="0"/>
          </a:p>
          <a:p>
            <a:pPr>
              <a:lnSpc>
                <a:spcPct val="150000"/>
              </a:lnSpc>
            </a:pPr>
            <a:r>
              <a:rPr lang="en-US" altLang="ja-JP" sz="2800" dirty="0"/>
              <a:t>④</a:t>
            </a:r>
            <a:r>
              <a:rPr lang="ja-JP" altLang="en-US" sz="2800" dirty="0"/>
              <a:t>看護師：大学・専門学校</a:t>
            </a:r>
            <a:endParaRPr lang="en-US" altLang="ja-JP" sz="2800" dirty="0"/>
          </a:p>
          <a:p>
            <a:pPr>
              <a:lnSpc>
                <a:spcPct val="150000"/>
              </a:lnSpc>
            </a:pPr>
            <a:r>
              <a:rPr lang="en-US" altLang="ja-JP" sz="2800" dirty="0"/>
              <a:t>⑤</a:t>
            </a:r>
            <a:r>
              <a:rPr lang="ja-JP" altLang="en-US" sz="2800" dirty="0"/>
              <a:t>臨床検査技師・レントゲン技師：大学・専門学校</a:t>
            </a:r>
            <a:endParaRPr lang="en-US" altLang="ja-JP" sz="2800" dirty="0"/>
          </a:p>
          <a:p>
            <a:pPr>
              <a:lnSpc>
                <a:spcPct val="150000"/>
              </a:lnSpc>
            </a:pPr>
            <a:r>
              <a:rPr lang="en-US" altLang="ja-JP" sz="2800" dirty="0"/>
              <a:t>⑥</a:t>
            </a:r>
            <a:r>
              <a:rPr lang="ja-JP" altLang="en-US" sz="2800" dirty="0"/>
              <a:t>健康運動指導士：大学・専門学校</a:t>
            </a:r>
            <a:endParaRPr lang="en-US" altLang="ja-JP" sz="2800" dirty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⑦柔道整復師：大学（私立）・専門学校　</a:t>
            </a:r>
            <a:r>
              <a:rPr lang="ja-JP" altLang="en-US" sz="2000" dirty="0"/>
              <a:t>大学は少ない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⑧鍼灸・マッサージ師：大学（私立）・専門学校　</a:t>
            </a:r>
            <a:r>
              <a:rPr lang="ja-JP" altLang="en-US" sz="2000" dirty="0"/>
              <a:t>大学は少ない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⑨救急救命士：大学（私立）</a:t>
            </a:r>
            <a:endParaRPr lang="en-US" altLang="ja-JP" sz="3600" dirty="0"/>
          </a:p>
          <a:p>
            <a:pPr>
              <a:lnSpc>
                <a:spcPct val="150000"/>
              </a:lnSpc>
            </a:pPr>
            <a:r>
              <a:rPr lang="ja-JP" altLang="en-US" sz="2800" dirty="0"/>
              <a:t>⑩弁護士・会計士：大学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3354513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04800"/>
            <a:ext cx="9601200" cy="1485900"/>
          </a:xfrm>
        </p:spPr>
        <p:txBody>
          <a:bodyPr/>
          <a:lstStyle/>
          <a:p>
            <a:r>
              <a:rPr kumimoji="1" lang="ja-JP" altLang="en-US"/>
              <a:t>進路</a:t>
            </a:r>
            <a:r>
              <a:rPr kumimoji="1" lang="en-US" altLang="ja-JP" dirty="0"/>
              <a:t>〜</a:t>
            </a:r>
            <a:r>
              <a:rPr lang="ja-JP" altLang="en-US"/>
              <a:t>国家資格以外</a:t>
            </a:r>
            <a:r>
              <a:rPr kumimoji="1" lang="en-US" altLang="ja-JP" dirty="0"/>
              <a:t>〜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31710" y="387348"/>
            <a:ext cx="9212778" cy="372409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①</a:t>
            </a:r>
            <a:r>
              <a:rPr lang="ja-JP" altLang="en-US" sz="3200" dirty="0"/>
              <a:t>日本スポーツ協会アスレティックトレーナー：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　　　　トレーナーになるために有利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②</a:t>
            </a:r>
            <a:r>
              <a:rPr lang="ja-JP" altLang="en-US" sz="3200" dirty="0"/>
              <a:t>日本スポーツ協会クラブマネージャ：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　　　　総合型スポーツクラブへの就職に有利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564378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333157"/>
            <a:ext cx="9921240" cy="1485900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子どものスポーツ指導者（ボランティア）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13358" y="612993"/>
            <a:ext cx="11478642" cy="44988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000" dirty="0"/>
              <a:t>◆親が安心して預けられる資格</a:t>
            </a:r>
            <a:endParaRPr kumimoji="1"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①</a:t>
            </a:r>
            <a:r>
              <a:rPr lang="ja-JP" altLang="en-US" sz="3000"/>
              <a:t>教員免許：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/>
              <a:t>教員</a:t>
            </a:r>
            <a:r>
              <a:rPr lang="ja-JP" altLang="en-US" sz="3000" dirty="0"/>
              <a:t>免許保有し会社・ＮＰＯ勤務、自営業</a:t>
            </a:r>
            <a:endParaRPr lang="en-US" altLang="ja-JP" sz="3000" dirty="0"/>
          </a:p>
          <a:p>
            <a:pPr marL="0" indent="0">
              <a:buNone/>
            </a:pPr>
            <a:r>
              <a:rPr lang="en-US" altLang="ja-JP" sz="3000" dirty="0"/>
              <a:t>  </a:t>
            </a:r>
            <a:r>
              <a:rPr lang="ja-JP" altLang="en-US" sz="3000"/>
              <a:t>→</a:t>
            </a:r>
            <a:r>
              <a:rPr lang="ja-JP" altLang="en-US" sz="3000" dirty="0"/>
              <a:t>小学校、保育園の非常勤で運動指導に関わる（市が予算化）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/>
              <a:t>　</a:t>
            </a:r>
            <a:r>
              <a:rPr lang="en-US" altLang="ja-JP" sz="3000" dirty="0"/>
              <a:t>  </a:t>
            </a:r>
            <a:r>
              <a:rPr lang="ja-JP" altLang="en-US" sz="3000"/>
              <a:t>総合型</a:t>
            </a:r>
            <a:r>
              <a:rPr lang="ja-JP" altLang="en-US" sz="3000" dirty="0"/>
              <a:t>スポーツクラブ</a:t>
            </a:r>
            <a:r>
              <a:rPr lang="ja-JP" altLang="en-US" sz="3000"/>
              <a:t>の指導員</a:t>
            </a:r>
            <a:endParaRPr lang="en-US" altLang="ja-JP" sz="3000" dirty="0"/>
          </a:p>
          <a:p>
            <a:pPr marL="0" indent="0">
              <a:buNone/>
            </a:pP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②</a:t>
            </a:r>
            <a:r>
              <a:rPr lang="ja-JP" altLang="en-US" sz="3000"/>
              <a:t>医療資格：病院</a:t>
            </a:r>
            <a:r>
              <a:rPr lang="ja-JP" altLang="en-US" sz="3000" dirty="0"/>
              <a:t>勤務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→トレーナーとしてチームに関わり、プロへ</a:t>
            </a:r>
            <a:r>
              <a:rPr lang="ja-JP" altLang="en-US" sz="3000"/>
              <a:t>　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　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③</a:t>
            </a:r>
            <a:r>
              <a:rPr lang="ja-JP" altLang="en-US" sz="3000"/>
              <a:t>救急救命士：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　消防士・警察官は１日</a:t>
            </a:r>
            <a:r>
              <a:rPr lang="en-US" altLang="ja-JP" sz="3000" dirty="0"/>
              <a:t>24</a:t>
            </a:r>
            <a:r>
              <a:rPr lang="ja-JP" altLang="en-US" sz="3000" dirty="0"/>
              <a:t>時間勤務後２日休み</a:t>
            </a:r>
            <a:endParaRPr lang="en-US" altLang="ja-JP" sz="3000" dirty="0"/>
          </a:p>
          <a:p>
            <a:pPr marL="0" indent="0">
              <a:buNone/>
            </a:pPr>
            <a:endParaRPr kumimoji="1" lang="en-US" altLang="ja-JP" sz="3000" dirty="0"/>
          </a:p>
          <a:p>
            <a:endParaRPr kumimoji="1" lang="ja-JP" altLang="en-US" sz="3000" dirty="0"/>
          </a:p>
        </p:txBody>
      </p:sp>
    </p:spTree>
    <p:extLst>
      <p:ext uri="{BB962C8B-B14F-4D97-AF65-F5344CB8AC3E}">
        <p14:creationId xmlns:p14="http://schemas.microsoft.com/office/powerpoint/2010/main" val="3853041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54000"/>
            <a:ext cx="10427917" cy="1485900"/>
          </a:xfrm>
        </p:spPr>
        <p:txBody>
          <a:bodyPr/>
          <a:lstStyle/>
          <a:p>
            <a:r>
              <a:rPr kumimoji="1" lang="ja-JP" altLang="en-US" dirty="0"/>
              <a:t>硬式野球部があり国家資格の取れる学校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2668" y="970767"/>
            <a:ext cx="11509332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000" dirty="0"/>
              <a:t>野球部選手との交流の価値</a:t>
            </a:r>
            <a:endParaRPr kumimoji="1"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①</a:t>
            </a:r>
            <a:r>
              <a:rPr lang="ja-JP" altLang="en-US" sz="3000"/>
              <a:t>指導者：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/>
              <a:t>社会人</a:t>
            </a:r>
            <a:r>
              <a:rPr lang="ja-JP" altLang="en-US" sz="3000" dirty="0"/>
              <a:t>・プロ野球に進んだ選手に子どもの指導を</a:t>
            </a:r>
            <a:r>
              <a:rPr lang="ja-JP" altLang="en-US" sz="3000"/>
              <a:t>お願いできる</a:t>
            </a:r>
            <a:endParaRPr lang="en-US" altLang="ja-JP" sz="3000" dirty="0"/>
          </a:p>
          <a:p>
            <a:pPr marL="0" indent="0">
              <a:buNone/>
            </a:pPr>
            <a:endParaRPr lang="en-US" altLang="ja-JP" sz="3000" dirty="0"/>
          </a:p>
          <a:p>
            <a:pPr marL="0" indent="0">
              <a:buNone/>
            </a:pPr>
            <a:r>
              <a:rPr kumimoji="1" lang="ja-JP" altLang="en-US" sz="3000" dirty="0"/>
              <a:t>②医療</a:t>
            </a:r>
            <a:r>
              <a:rPr kumimoji="1" lang="ja-JP" altLang="en-US" sz="3000"/>
              <a:t>関係者：</a:t>
            </a:r>
            <a:endParaRPr kumimoji="1" lang="en-US" altLang="ja-JP" sz="3000" dirty="0"/>
          </a:p>
          <a:p>
            <a:pPr marL="0" indent="0">
              <a:buNone/>
            </a:pPr>
            <a:r>
              <a:rPr kumimoji="1" lang="ja-JP" altLang="en-US" sz="3000"/>
              <a:t>競争</a:t>
            </a:r>
            <a:r>
              <a:rPr kumimoji="1" lang="ja-JP" altLang="en-US" sz="3000" dirty="0"/>
              <a:t>社会の実態を知ることで、スポーツ選手への対応法が分かる</a:t>
            </a:r>
          </a:p>
        </p:txBody>
      </p:sp>
    </p:spTree>
    <p:extLst>
      <p:ext uri="{BB962C8B-B14F-4D97-AF65-F5344CB8AC3E}">
        <p14:creationId xmlns:p14="http://schemas.microsoft.com/office/powerpoint/2010/main" val="3483152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03200"/>
            <a:ext cx="9601200" cy="148590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キャリアデザイン</a:t>
            </a:r>
            <a:br>
              <a:rPr kumimoji="1" lang="en-US" altLang="ja-JP" dirty="0"/>
            </a:br>
            <a:r>
              <a:rPr lang="ja-JP" altLang="en-US" sz="4000" dirty="0"/>
              <a:t>自分とは何かを知り、未来のプロセスを創造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20247" y="1485900"/>
            <a:ext cx="10800907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ja-JP" altLang="en-US" sz="3200" dirty="0"/>
              <a:t>◆内省する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①この世に生まれた意味は？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②何を通して世の中のお役に立てるのか？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③自分の強みは何</a:t>
            </a:r>
            <a:r>
              <a:rPr lang="ja-JP" altLang="en-US" sz="3200"/>
              <a:t>か？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◆キャリアデザイン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①やりたいこと　＜　お役に立てる事</a:t>
            </a:r>
            <a:endParaRPr lang="en-US" altLang="ja-JP" sz="3200" dirty="0"/>
          </a:p>
          <a:p>
            <a:pPr marL="0" indent="0">
              <a:buNone/>
            </a:pPr>
            <a:r>
              <a:rPr lang="ja-JP" altLang="en-US" sz="3200" dirty="0"/>
              <a:t>②ゴール（死）からキャリアデザインした上で進路を決める</a:t>
            </a:r>
            <a:endParaRPr lang="en-US" altLang="ja-JP" sz="3200" dirty="0"/>
          </a:p>
          <a:p>
            <a:pPr marL="0" indent="0">
              <a:buNone/>
            </a:pPr>
            <a:endParaRPr lang="en-US" altLang="ja-JP" sz="32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56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79402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スポーツ現場が求める人材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91151" y="940046"/>
            <a:ext cx="11979797" cy="5385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3000" dirty="0"/>
              <a:t>◆人</a:t>
            </a:r>
            <a:r>
              <a:rPr lang="ja-JP" altLang="en-US" sz="3000" dirty="0" err="1"/>
              <a:t>ざいの</a:t>
            </a:r>
            <a:r>
              <a:rPr lang="ja-JP" altLang="en-US" sz="3000" dirty="0"/>
              <a:t>構造</a:t>
            </a:r>
          </a:p>
          <a:p>
            <a:pPr marL="0" indent="0">
              <a:buNone/>
            </a:pPr>
            <a:r>
              <a:rPr lang="ja-JP" altLang="en-US" sz="3000" dirty="0"/>
              <a:t>①人財（自燃）２割・人在（他燃）６割・人罪（不燃）２割</a:t>
            </a:r>
          </a:p>
          <a:p>
            <a:pPr marL="0" indent="0">
              <a:buNone/>
            </a:pPr>
            <a:r>
              <a:rPr lang="ja-JP" altLang="en-US" sz="3000" dirty="0"/>
              <a:t>②８：２の法則→組織の利益の８割は２割の人で稼ぐ</a:t>
            </a:r>
            <a:endParaRPr lang="en-US" altLang="ja-JP" sz="3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000" dirty="0"/>
              <a:t>◆スポーツ現場が求めている人材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★技術指導は臨時コーチも可、魂は常駐指導者にしか吹き込めない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①</a:t>
            </a:r>
            <a:r>
              <a:rPr lang="ja-JP" altLang="en-US" sz="3000">
                <a:solidFill>
                  <a:srgbClr val="FF0000"/>
                </a:solidFill>
              </a:rPr>
              <a:t>マネジメント力</a:t>
            </a:r>
            <a:r>
              <a:rPr lang="ja-JP" altLang="en-US" sz="3000"/>
              <a:t>：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/>
              <a:t>「</a:t>
            </a:r>
            <a:r>
              <a:rPr lang="ja-JP" altLang="en-US" sz="3000" dirty="0"/>
              <a:t>提案→承認→行動→結果への責任」＞指示待ち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②</a:t>
            </a:r>
            <a:r>
              <a:rPr lang="ja-JP" altLang="en-US" sz="3000" dirty="0">
                <a:solidFill>
                  <a:srgbClr val="FF0000"/>
                </a:solidFill>
              </a:rPr>
              <a:t>感性</a:t>
            </a:r>
            <a:r>
              <a:rPr lang="ja-JP" altLang="en-US" sz="3000" dirty="0"/>
              <a:t>：ステークホルダーが何を求めているのか空気を感じる力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◆スポーツ現場が求めるトレーナー　教育できる人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①体をみて、投手を管理できる</a:t>
            </a:r>
            <a:endParaRPr lang="en-US" altLang="ja-JP" sz="3000" dirty="0"/>
          </a:p>
          <a:p>
            <a:pPr marL="0" indent="0">
              <a:buNone/>
            </a:pPr>
            <a:r>
              <a:rPr lang="ja-JP" altLang="en-US" sz="3000" dirty="0"/>
              <a:t>②寮生活をみて、トレーニング管理ができる</a:t>
            </a:r>
            <a:endParaRPr lang="en-US" altLang="ja-JP" sz="3000" dirty="0"/>
          </a:p>
          <a:p>
            <a:pPr marL="0" indent="0">
              <a:buNone/>
            </a:pP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12429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30A068-02A1-8C4C-B199-6A335417D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2493" y="1413715"/>
            <a:ext cx="8666498" cy="2098226"/>
          </a:xfrm>
        </p:spPr>
        <p:txBody>
          <a:bodyPr/>
          <a:lstStyle/>
          <a:p>
            <a:r>
              <a:rPr kumimoji="1" lang="ja-JP" altLang="en-US" dirty="0"/>
              <a:t>スポーツの仕事</a:t>
            </a:r>
          </a:p>
        </p:txBody>
      </p:sp>
    </p:spTree>
    <p:extLst>
      <p:ext uri="{BB962C8B-B14F-4D97-AF65-F5344CB8AC3E}">
        <p14:creationId xmlns:p14="http://schemas.microsoft.com/office/powerpoint/2010/main" val="223871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2400"/>
            <a:ext cx="9601200" cy="1485900"/>
          </a:xfrm>
        </p:spPr>
        <p:txBody>
          <a:bodyPr/>
          <a:lstStyle/>
          <a:p>
            <a:r>
              <a:rPr lang="ja-JP" altLang="en-US" dirty="0"/>
              <a:t>スポーツに関わる仕事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31710" y="1200148"/>
            <a:ext cx="3417923" cy="517269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1.</a:t>
            </a:r>
            <a:r>
              <a:rPr lang="ja-JP" altLang="en-US" sz="3200"/>
              <a:t>指導者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1)</a:t>
            </a:r>
            <a:r>
              <a:rPr lang="ja-JP" altLang="en-US" sz="3200"/>
              <a:t>学校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2)</a:t>
            </a:r>
            <a:r>
              <a:rPr lang="ja-JP" altLang="en-US" sz="3200"/>
              <a:t>スポーツクラブ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3)</a:t>
            </a:r>
            <a:r>
              <a:rPr lang="ja-JP" altLang="en-US" sz="3200"/>
              <a:t>クラブチーム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4)</a:t>
            </a:r>
            <a:r>
              <a:rPr lang="ja-JP" altLang="en-US" sz="3200"/>
              <a:t>プロ・実業団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endParaRPr lang="en-US" altLang="ja-JP" sz="3200" dirty="0"/>
          </a:p>
          <a:p>
            <a:pPr>
              <a:lnSpc>
                <a:spcPct val="150000"/>
              </a:lnSpc>
            </a:pPr>
            <a:endParaRPr lang="en-US" altLang="ja-JP" sz="3200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D63BA8-3214-9643-9107-3249D8E4196E}"/>
              </a:ext>
            </a:extLst>
          </p:cNvPr>
          <p:cNvSpPr txBox="1"/>
          <p:nvPr/>
        </p:nvSpPr>
        <p:spPr>
          <a:xfrm>
            <a:off x="4926700" y="1200148"/>
            <a:ext cx="2186817" cy="369537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2.</a:t>
            </a:r>
            <a:r>
              <a:rPr lang="ja-JP" altLang="en-US" sz="3200"/>
              <a:t>医療関係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1)</a:t>
            </a:r>
            <a:r>
              <a:rPr lang="ja-JP" altLang="en-US" sz="3200"/>
              <a:t>医療機関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2)</a:t>
            </a:r>
            <a:r>
              <a:rPr lang="ja-JP" altLang="en-US" sz="3200"/>
              <a:t>個人開業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endParaRPr lang="en-US" altLang="ja-JP" sz="3200" dirty="0"/>
          </a:p>
          <a:p>
            <a:pPr>
              <a:lnSpc>
                <a:spcPct val="150000"/>
              </a:lnSpc>
            </a:pPr>
            <a:endParaRPr lang="en-US" altLang="ja-JP" sz="32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F35657B-4097-A841-9365-FED7F9EFCBAE}"/>
              </a:ext>
            </a:extLst>
          </p:cNvPr>
          <p:cNvSpPr txBox="1"/>
          <p:nvPr/>
        </p:nvSpPr>
        <p:spPr>
          <a:xfrm>
            <a:off x="7890584" y="1200148"/>
            <a:ext cx="4238661" cy="44340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3.</a:t>
            </a:r>
            <a:r>
              <a:rPr lang="ja-JP" altLang="en-US" sz="3200"/>
              <a:t>特殊技能職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1)</a:t>
            </a:r>
            <a:r>
              <a:rPr lang="ja-JP" altLang="en-US" sz="3200"/>
              <a:t>トレーナー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2)</a:t>
            </a:r>
            <a:r>
              <a:rPr lang="ja-JP" altLang="en-US" sz="3200"/>
              <a:t>トレーニングコーチ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3)</a:t>
            </a:r>
            <a:r>
              <a:rPr lang="ja-JP" altLang="en-US" sz="3200"/>
              <a:t>スポーツビジネス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endParaRPr lang="en-US" altLang="ja-JP" sz="3200" dirty="0"/>
          </a:p>
          <a:p>
            <a:pPr>
              <a:lnSpc>
                <a:spcPct val="150000"/>
              </a:lnSpc>
            </a:pP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1386105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55600"/>
            <a:ext cx="9601200" cy="1485900"/>
          </a:xfrm>
        </p:spPr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ja-JP" altLang="en-US"/>
              <a:t>指導者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14777" y="874182"/>
            <a:ext cx="11264622" cy="591136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1)</a:t>
            </a:r>
            <a:r>
              <a:rPr lang="ja-JP" altLang="en-US" sz="3200"/>
              <a:t>学校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①</a:t>
            </a:r>
            <a:r>
              <a:rPr lang="ja-JP" altLang="en-US" sz="3200"/>
              <a:t>教師：小・中・高で授業を持ち、部活の指導を行う。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　</a:t>
            </a:r>
            <a:r>
              <a:rPr lang="ja-JP" altLang="en-US" sz="2400"/>
              <a:t>（理科・数学・英語は競争率が低い）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ja-JP" altLang="en-US" sz="3200"/>
              <a:t>②部活動顧問：部活動のみの指導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　</a:t>
            </a:r>
            <a:r>
              <a:rPr lang="ja-JP" altLang="en-US" sz="2400"/>
              <a:t>（他に仕事を持つ）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2)</a:t>
            </a:r>
            <a:r>
              <a:rPr lang="ja-JP" altLang="en-US" sz="3200"/>
              <a:t>スポーツクラブ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①</a:t>
            </a:r>
            <a:r>
              <a:rPr lang="ja-JP" altLang="en-US" sz="3200"/>
              <a:t>民間スポーツクラブ：健康運動指導士、インストラクター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②</a:t>
            </a:r>
            <a:r>
              <a:rPr lang="ja-JP" altLang="en-US" sz="3200"/>
              <a:t>総合型スポーツクラブ：スポーツ指導者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707495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0500"/>
            <a:ext cx="9601200" cy="1485900"/>
          </a:xfrm>
        </p:spPr>
        <p:txBody>
          <a:bodyPr/>
          <a:lstStyle/>
          <a:p>
            <a:r>
              <a:rPr kumimoji="1" lang="en-US" altLang="ja-JP" dirty="0"/>
              <a:t>1.</a:t>
            </a:r>
            <a:r>
              <a:rPr kumimoji="1" lang="ja-JP" altLang="en-US"/>
              <a:t>指導者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602351" y="895417"/>
            <a:ext cx="11903943" cy="59931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3)</a:t>
            </a:r>
            <a:r>
              <a:rPr lang="ja-JP" altLang="en-US" sz="3200" dirty="0"/>
              <a:t>クラブチーム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他に仕事がありボランティアで関わる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①</a:t>
            </a:r>
            <a:r>
              <a:rPr lang="ja-JP" altLang="en-US" sz="3200" dirty="0"/>
              <a:t>少年（小中）：硬式野球</a:t>
            </a:r>
            <a:r>
              <a:rPr lang="en-US" altLang="ja-JP" sz="3200" dirty="0"/>
              <a:t>(</a:t>
            </a:r>
            <a:r>
              <a:rPr lang="ja-JP" altLang="en-US" sz="3200" dirty="0"/>
              <a:t>シニア・ボーイズ</a:t>
            </a:r>
            <a:r>
              <a:rPr lang="en-US" altLang="ja-JP" sz="3200" dirty="0"/>
              <a:t>)</a:t>
            </a:r>
            <a:r>
              <a:rPr lang="ja-JP" altLang="en-US" sz="3200" dirty="0" err="1"/>
              <a:t>、</a:t>
            </a:r>
            <a:r>
              <a:rPr lang="ja-JP" altLang="en-US" sz="3200" dirty="0"/>
              <a:t>スポーツ少年団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②青年（大学生以上）：硬式・軟式野球、サッカー地域リーグ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4)</a:t>
            </a:r>
            <a:r>
              <a:rPr lang="ja-JP" altLang="en-US" sz="3200" dirty="0"/>
              <a:t>プロ・実業団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プロ・実業団の経験者が指導者となる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①</a:t>
            </a:r>
            <a:r>
              <a:rPr lang="ja-JP" altLang="en-US" sz="3200" dirty="0"/>
              <a:t>プロ：野球・サッカー・バスケット、プロのジュニアチーム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②</a:t>
            </a:r>
            <a:r>
              <a:rPr lang="ja-JP" altLang="en-US" sz="3200" dirty="0"/>
              <a:t>実業団：バレー・陸上　その他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14373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700" y="-359831"/>
            <a:ext cx="9601200" cy="1485900"/>
          </a:xfrm>
        </p:spPr>
        <p:txBody>
          <a:bodyPr/>
          <a:lstStyle/>
          <a:p>
            <a:r>
              <a:rPr lang="en-US" altLang="ja-JP" dirty="0"/>
              <a:t>2.</a:t>
            </a:r>
            <a:r>
              <a:rPr lang="ja-JP" altLang="en-US"/>
              <a:t>医療関係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536977" y="370419"/>
            <a:ext cx="11880175" cy="667875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1)</a:t>
            </a:r>
            <a:r>
              <a:rPr lang="ja-JP" altLang="en-US" sz="3200"/>
              <a:t>医療機関</a:t>
            </a:r>
            <a:r>
              <a:rPr lang="ja-JP" altLang="en-US" sz="2400"/>
              <a:t>（保険は企業業務と同じ厚生年金・保険）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①</a:t>
            </a:r>
            <a:r>
              <a:rPr lang="ja-JP" altLang="en-US" sz="3200"/>
              <a:t>医師：全ての業務に関わる医療機関でのトップポジション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②理学療法士：リハビリテーション担当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　　　　</a:t>
            </a:r>
            <a:r>
              <a:rPr lang="ja-JP" altLang="en-US" sz="2400"/>
              <a:t>（病院勤務で休日にトレーナー活動を行う機関は増）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③</a:t>
            </a:r>
            <a:r>
              <a:rPr lang="ja-JP" altLang="en-US" sz="3200"/>
              <a:t>看護師：外来の医師の補助、病棟での看護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　</a:t>
            </a:r>
            <a:r>
              <a:rPr lang="ja-JP" altLang="en-US" sz="2400"/>
              <a:t>（スポーツ大会での救護など）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ja-JP" altLang="en-US" sz="3200"/>
              <a:t>④検査技師：レントゲン・</a:t>
            </a:r>
            <a:r>
              <a:rPr lang="en-US" altLang="ja-JP" sz="3200" dirty="0"/>
              <a:t>CT</a:t>
            </a:r>
            <a:r>
              <a:rPr lang="ja-JP" altLang="en-US" sz="3200"/>
              <a:t>・</a:t>
            </a:r>
            <a:r>
              <a:rPr lang="en-US" altLang="ja-JP" sz="3200" dirty="0"/>
              <a:t>MRI</a:t>
            </a:r>
            <a:r>
              <a:rPr lang="ja-JP" altLang="en-US" sz="3200"/>
              <a:t>・超音波などの検査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⑤</a:t>
            </a:r>
            <a:r>
              <a:rPr lang="ja-JP" altLang="en-US" sz="3200"/>
              <a:t>健康運動指導士：運動指導担当</a:t>
            </a:r>
            <a:r>
              <a:rPr lang="ja-JP" altLang="en-US" sz="2400"/>
              <a:t>（保険請求が少ない医療機関採用は少）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/>
              <a:t>　　　　　　</a:t>
            </a:r>
            <a:r>
              <a:rPr lang="ja-JP" altLang="en-US" sz="2400"/>
              <a:t>＊</a:t>
            </a:r>
            <a:r>
              <a:rPr lang="en-US" altLang="ja-JP" sz="2400" dirty="0"/>
              <a:t>②〜④</a:t>
            </a:r>
            <a:r>
              <a:rPr lang="ja-JP" altLang="en-US" sz="2400"/>
              <a:t>は医師の指示のもと業務を行い、保険診療での開業は不可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111388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B6ACDE-30EE-C943-9E78-5F326CD5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81001"/>
            <a:ext cx="9601200" cy="1485900"/>
          </a:xfrm>
        </p:spPr>
        <p:txBody>
          <a:bodyPr/>
          <a:lstStyle/>
          <a:p>
            <a:r>
              <a:rPr lang="en-US" altLang="ja-JP" dirty="0"/>
              <a:t>2.</a:t>
            </a:r>
            <a:r>
              <a:rPr lang="ja-JP" altLang="en-US"/>
              <a:t>医療関係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25191AC-1D40-234F-A555-AEF621542131}"/>
              </a:ext>
            </a:extLst>
          </p:cNvPr>
          <p:cNvSpPr txBox="1"/>
          <p:nvPr/>
        </p:nvSpPr>
        <p:spPr>
          <a:xfrm>
            <a:off x="714777" y="590549"/>
            <a:ext cx="8392041" cy="520142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3200" dirty="0"/>
              <a:t>1)</a:t>
            </a:r>
            <a:r>
              <a:rPr lang="ja-JP" altLang="en-US" sz="3200" dirty="0"/>
              <a:t>個人開業</a:t>
            </a:r>
            <a:r>
              <a:rPr lang="ja-JP" altLang="en-US" sz="2400" dirty="0"/>
              <a:t>（保険は国民年金・保険）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en-US" altLang="ja-JP" sz="3200" dirty="0"/>
              <a:t>①</a:t>
            </a:r>
            <a:r>
              <a:rPr lang="ja-JP" altLang="en-US" sz="3200" dirty="0"/>
              <a:t>柔道整復師（保険診療可）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：徒手療法、運動指導、物理療法などを行う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　</a:t>
            </a:r>
            <a:r>
              <a:rPr lang="ja-JP" altLang="en-US" sz="2400" dirty="0"/>
              <a:t>（鍼灸・マッサージ資格を併せて取得する人も多い）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②鍼灸・マッサージ師（自由診療）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：鍼灸・マッサージの施術</a:t>
            </a:r>
            <a:endParaRPr lang="en-US" altLang="ja-JP" sz="3200" dirty="0"/>
          </a:p>
          <a:p>
            <a:pPr>
              <a:lnSpc>
                <a:spcPct val="150000"/>
              </a:lnSpc>
            </a:pPr>
            <a:r>
              <a:rPr lang="ja-JP" altLang="en-US" sz="3200" dirty="0"/>
              <a:t>　</a:t>
            </a:r>
            <a:r>
              <a:rPr lang="ja-JP" altLang="en-US" sz="2400" dirty="0"/>
              <a:t>（職業トレーナーの</a:t>
            </a:r>
            <a:r>
              <a:rPr lang="en-US" altLang="ja-JP" sz="2400" dirty="0"/>
              <a:t>80%</a:t>
            </a:r>
            <a:r>
              <a:rPr lang="ja-JP" altLang="en-US" sz="2400" dirty="0"/>
              <a:t>が取得）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65753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843</TotalTime>
  <Words>1573</Words>
  <Application>Microsoft Macintosh PowerPoint</Application>
  <PresentationFormat>ワイド画面</PresentationFormat>
  <Paragraphs>169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ＭＳ Ｐゴシック</vt:lpstr>
      <vt:lpstr>新細明體</vt:lpstr>
      <vt:lpstr>游ゴシック</vt:lpstr>
      <vt:lpstr>游ゴシック Light</vt:lpstr>
      <vt:lpstr>Arial</vt:lpstr>
      <vt:lpstr>Calibri</vt:lpstr>
      <vt:lpstr>Office テーマ</vt:lpstr>
      <vt:lpstr>キャリア教育 </vt:lpstr>
      <vt:lpstr>キャリアデザイン 自分とは何かを知り、未来のプロセスを創造</vt:lpstr>
      <vt:lpstr>スポーツ現場が求める人材</vt:lpstr>
      <vt:lpstr>スポーツの仕事</vt:lpstr>
      <vt:lpstr>スポーツに関わる仕事</vt:lpstr>
      <vt:lpstr>1.指導者</vt:lpstr>
      <vt:lpstr>1.指導者</vt:lpstr>
      <vt:lpstr>2.医療関係</vt:lpstr>
      <vt:lpstr>2.医療関係</vt:lpstr>
      <vt:lpstr>3.特殊技能職〜トレーナー〜</vt:lpstr>
      <vt:lpstr>3.特殊技能職〜トレーニングコーチ〜</vt:lpstr>
      <vt:lpstr>3.特殊技能職〜スポーツビジネス〜</vt:lpstr>
      <vt:lpstr>進路〜進路選択〜</vt:lpstr>
      <vt:lpstr>進路〜進路選択〜</vt:lpstr>
      <vt:lpstr>進路〜進路選択〜</vt:lpstr>
      <vt:lpstr>進路  〜国家資格と学費（年）〜</vt:lpstr>
      <vt:lpstr>進路〜国家資格以外〜</vt:lpstr>
      <vt:lpstr>子どものスポーツ指導者（ボランティア）</vt:lpstr>
      <vt:lpstr>硬式野球部があり国家資格の取れる学校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キャリア教育 〜スポーツの仕事〜</dc:title>
  <dc:creator>Microsoft Office User</dc:creator>
  <cp:lastModifiedBy>tatsuya nakano</cp:lastModifiedBy>
  <cp:revision>13</cp:revision>
  <dcterms:created xsi:type="dcterms:W3CDTF">2019-09-22T03:46:43Z</dcterms:created>
  <dcterms:modified xsi:type="dcterms:W3CDTF">2021-03-17T23:13:10Z</dcterms:modified>
</cp:coreProperties>
</file>