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60" r:id="rId6"/>
    <p:sldId id="263" r:id="rId7"/>
    <p:sldId id="264" r:id="rId8"/>
    <p:sldId id="270" r:id="rId9"/>
    <p:sldId id="265" r:id="rId10"/>
    <p:sldId id="267" r:id="rId11"/>
    <p:sldId id="268" r:id="rId12"/>
    <p:sldId id="269" r:id="rId13"/>
    <p:sldId id="271" r:id="rId14"/>
    <p:sldId id="279" r:id="rId15"/>
    <p:sldId id="280" r:id="rId16"/>
    <p:sldId id="282" r:id="rId17"/>
    <p:sldId id="283" r:id="rId18"/>
    <p:sldId id="276" r:id="rId19"/>
    <p:sldId id="284" r:id="rId20"/>
    <p:sldId id="277" r:id="rId21"/>
    <p:sldId id="882" r:id="rId22"/>
    <p:sldId id="889" r:id="rId23"/>
    <p:sldId id="884" r:id="rId24"/>
    <p:sldId id="864" r:id="rId25"/>
    <p:sldId id="887" r:id="rId26"/>
    <p:sldId id="890" r:id="rId27"/>
    <p:sldId id="862" r:id="rId28"/>
    <p:sldId id="861" r:id="rId29"/>
    <p:sldId id="888" r:id="rId30"/>
    <p:sldId id="875" r:id="rId31"/>
    <p:sldId id="886" r:id="rId32"/>
    <p:sldId id="876" r:id="rId33"/>
    <p:sldId id="885" r:id="rId34"/>
    <p:sldId id="891" r:id="rId35"/>
    <p:sldId id="285" r:id="rId36"/>
    <p:sldId id="286" r:id="rId37"/>
    <p:sldId id="287" r:id="rId38"/>
    <p:sldId id="290" r:id="rId39"/>
    <p:sldId id="291" r:id="rId40"/>
    <p:sldId id="288" r:id="rId41"/>
    <p:sldId id="289" r:id="rId4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50"/>
    <p:restoredTop sz="95567"/>
  </p:normalViewPr>
  <p:slideViewPr>
    <p:cSldViewPr snapToGrid="0" snapToObjects="1">
      <p:cViewPr varScale="1">
        <p:scale>
          <a:sx n="117" d="100"/>
          <a:sy n="117" d="100"/>
        </p:scale>
        <p:origin x="17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856E83-0A12-274A-8145-BE6297B6337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6DBD6C3-855A-4C41-91C5-467217D62E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8DD8A24-F38E-B747-9F12-D342FCCBD766}"/>
              </a:ext>
            </a:extLst>
          </p:cNvPr>
          <p:cNvSpPr>
            <a:spLocks noGrp="1"/>
          </p:cNvSpPr>
          <p:nvPr>
            <p:ph type="dt" sz="half" idx="10"/>
          </p:nvPr>
        </p:nvSpPr>
        <p:spPr/>
        <p:txBody>
          <a:bodyPr/>
          <a:lstStyle/>
          <a:p>
            <a:fld id="{BB2EE8D0-19EE-894D-BF8B-9CE15FE2B5A6}" type="datetimeFigureOut">
              <a:rPr kumimoji="1" lang="ja-JP" altLang="en-US" smtClean="0"/>
              <a:t>2024/3/12</a:t>
            </a:fld>
            <a:endParaRPr kumimoji="1" lang="ja-JP" altLang="en-US"/>
          </a:p>
        </p:txBody>
      </p:sp>
      <p:sp>
        <p:nvSpPr>
          <p:cNvPr id="5" name="フッター プレースホルダー 4">
            <a:extLst>
              <a:ext uri="{FF2B5EF4-FFF2-40B4-BE49-F238E27FC236}">
                <a16:creationId xmlns:a16="http://schemas.microsoft.com/office/drawing/2014/main" id="{9C72F55A-442F-BA4F-83AD-22B9B513B3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380CE4-F1E8-E247-88BC-F145125A2509}"/>
              </a:ext>
            </a:extLst>
          </p:cNvPr>
          <p:cNvSpPr>
            <a:spLocks noGrp="1"/>
          </p:cNvSpPr>
          <p:nvPr>
            <p:ph type="sldNum" sz="quarter" idx="12"/>
          </p:nvPr>
        </p:nvSpPr>
        <p:spPr/>
        <p:txBody>
          <a:bodyPr/>
          <a:lstStyle/>
          <a:p>
            <a:fld id="{3D451CEA-D599-7944-856A-8A2DB46C6134}" type="slidenum">
              <a:rPr kumimoji="1" lang="ja-JP" altLang="en-US" smtClean="0"/>
              <a:t>‹#›</a:t>
            </a:fld>
            <a:endParaRPr kumimoji="1" lang="ja-JP" altLang="en-US"/>
          </a:p>
        </p:txBody>
      </p:sp>
    </p:spTree>
    <p:extLst>
      <p:ext uri="{BB962C8B-B14F-4D97-AF65-F5344CB8AC3E}">
        <p14:creationId xmlns:p14="http://schemas.microsoft.com/office/powerpoint/2010/main" val="80527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D4FE6D-ABB3-5C42-BD1B-F210BE856BB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4869073-C9D2-DE40-95DF-F2FDCAE80F74}"/>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9ACFBA-DB62-2848-85DB-C81421C02A2D}"/>
              </a:ext>
            </a:extLst>
          </p:cNvPr>
          <p:cNvSpPr>
            <a:spLocks noGrp="1"/>
          </p:cNvSpPr>
          <p:nvPr>
            <p:ph type="dt" sz="half" idx="10"/>
          </p:nvPr>
        </p:nvSpPr>
        <p:spPr/>
        <p:txBody>
          <a:bodyPr/>
          <a:lstStyle/>
          <a:p>
            <a:fld id="{BB2EE8D0-19EE-894D-BF8B-9CE15FE2B5A6}" type="datetimeFigureOut">
              <a:rPr kumimoji="1" lang="ja-JP" altLang="en-US" smtClean="0"/>
              <a:t>2024/3/12</a:t>
            </a:fld>
            <a:endParaRPr kumimoji="1" lang="ja-JP" altLang="en-US"/>
          </a:p>
        </p:txBody>
      </p:sp>
      <p:sp>
        <p:nvSpPr>
          <p:cNvPr id="5" name="フッター プレースホルダー 4">
            <a:extLst>
              <a:ext uri="{FF2B5EF4-FFF2-40B4-BE49-F238E27FC236}">
                <a16:creationId xmlns:a16="http://schemas.microsoft.com/office/drawing/2014/main" id="{DB1E1AD9-1396-4442-B596-76AF56EAE8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A42AC6-AF2C-5947-8EEC-9089FEFBB0E0}"/>
              </a:ext>
            </a:extLst>
          </p:cNvPr>
          <p:cNvSpPr>
            <a:spLocks noGrp="1"/>
          </p:cNvSpPr>
          <p:nvPr>
            <p:ph type="sldNum" sz="quarter" idx="12"/>
          </p:nvPr>
        </p:nvSpPr>
        <p:spPr/>
        <p:txBody>
          <a:bodyPr/>
          <a:lstStyle/>
          <a:p>
            <a:fld id="{3D451CEA-D599-7944-856A-8A2DB46C6134}" type="slidenum">
              <a:rPr kumimoji="1" lang="ja-JP" altLang="en-US" smtClean="0"/>
              <a:t>‹#›</a:t>
            </a:fld>
            <a:endParaRPr kumimoji="1" lang="ja-JP" altLang="en-US"/>
          </a:p>
        </p:txBody>
      </p:sp>
    </p:spTree>
    <p:extLst>
      <p:ext uri="{BB962C8B-B14F-4D97-AF65-F5344CB8AC3E}">
        <p14:creationId xmlns:p14="http://schemas.microsoft.com/office/powerpoint/2010/main" val="188418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F5BC453-FEA2-A84C-BF6B-C64563BBC17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3FF651B-798C-394B-ABA8-586AB4B02242}"/>
              </a:ext>
            </a:extLst>
          </p:cNvPr>
          <p:cNvSpPr>
            <a:spLocks noGrp="1"/>
          </p:cNvSpPr>
          <p:nvPr>
            <p:ph type="body" orient="vert" idx="1"/>
          </p:nvPr>
        </p:nvSpPr>
        <p:spPr>
          <a:xfrm>
            <a:off x="838200" y="365125"/>
            <a:ext cx="7734300"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6A3C0F-6DFB-8C4E-ABD0-07D6952684E2}"/>
              </a:ext>
            </a:extLst>
          </p:cNvPr>
          <p:cNvSpPr>
            <a:spLocks noGrp="1"/>
          </p:cNvSpPr>
          <p:nvPr>
            <p:ph type="dt" sz="half" idx="10"/>
          </p:nvPr>
        </p:nvSpPr>
        <p:spPr/>
        <p:txBody>
          <a:bodyPr/>
          <a:lstStyle/>
          <a:p>
            <a:fld id="{BB2EE8D0-19EE-894D-BF8B-9CE15FE2B5A6}" type="datetimeFigureOut">
              <a:rPr kumimoji="1" lang="ja-JP" altLang="en-US" smtClean="0"/>
              <a:t>2024/3/12</a:t>
            </a:fld>
            <a:endParaRPr kumimoji="1" lang="ja-JP" altLang="en-US"/>
          </a:p>
        </p:txBody>
      </p:sp>
      <p:sp>
        <p:nvSpPr>
          <p:cNvPr id="5" name="フッター プレースホルダー 4">
            <a:extLst>
              <a:ext uri="{FF2B5EF4-FFF2-40B4-BE49-F238E27FC236}">
                <a16:creationId xmlns:a16="http://schemas.microsoft.com/office/drawing/2014/main" id="{66F6EEB6-AC0D-924B-93F1-CBFD9C00788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672B45-A882-2544-BC9A-885DF4143C24}"/>
              </a:ext>
            </a:extLst>
          </p:cNvPr>
          <p:cNvSpPr>
            <a:spLocks noGrp="1"/>
          </p:cNvSpPr>
          <p:nvPr>
            <p:ph type="sldNum" sz="quarter" idx="12"/>
          </p:nvPr>
        </p:nvSpPr>
        <p:spPr/>
        <p:txBody>
          <a:bodyPr/>
          <a:lstStyle/>
          <a:p>
            <a:fld id="{3D451CEA-D599-7944-856A-8A2DB46C6134}" type="slidenum">
              <a:rPr kumimoji="1" lang="ja-JP" altLang="en-US" smtClean="0"/>
              <a:t>‹#›</a:t>
            </a:fld>
            <a:endParaRPr kumimoji="1" lang="ja-JP" altLang="en-US"/>
          </a:p>
        </p:txBody>
      </p:sp>
    </p:spTree>
    <p:extLst>
      <p:ext uri="{BB962C8B-B14F-4D97-AF65-F5344CB8AC3E}">
        <p14:creationId xmlns:p14="http://schemas.microsoft.com/office/powerpoint/2010/main" val="4062610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36FDD-403A-1747-A2A2-1EE80B4BA4B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D5483AF-5C1A-6C43-A8A4-CF743B444B54}"/>
              </a:ext>
            </a:extLst>
          </p:cNvPr>
          <p:cNvSpPr>
            <a:spLocks noGrp="1"/>
          </p:cNvSpPr>
          <p:nvPr>
            <p:ph idx="1"/>
          </p:nvPr>
        </p:nvSpPr>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2359C5F-5931-CB4B-A77A-E9DC566CACF3}"/>
              </a:ext>
            </a:extLst>
          </p:cNvPr>
          <p:cNvSpPr>
            <a:spLocks noGrp="1"/>
          </p:cNvSpPr>
          <p:nvPr>
            <p:ph type="dt" sz="half" idx="10"/>
          </p:nvPr>
        </p:nvSpPr>
        <p:spPr/>
        <p:txBody>
          <a:bodyPr/>
          <a:lstStyle/>
          <a:p>
            <a:fld id="{BB2EE8D0-19EE-894D-BF8B-9CE15FE2B5A6}" type="datetimeFigureOut">
              <a:rPr kumimoji="1" lang="ja-JP" altLang="en-US" smtClean="0"/>
              <a:t>2024/3/12</a:t>
            </a:fld>
            <a:endParaRPr kumimoji="1" lang="ja-JP" altLang="en-US"/>
          </a:p>
        </p:txBody>
      </p:sp>
      <p:sp>
        <p:nvSpPr>
          <p:cNvPr id="5" name="フッター プレースホルダー 4">
            <a:extLst>
              <a:ext uri="{FF2B5EF4-FFF2-40B4-BE49-F238E27FC236}">
                <a16:creationId xmlns:a16="http://schemas.microsoft.com/office/drawing/2014/main" id="{EDDC9DC8-590A-6C4F-A51E-897346C4BA6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05A1A6D-C964-A54F-9C89-239F4EF79935}"/>
              </a:ext>
            </a:extLst>
          </p:cNvPr>
          <p:cNvSpPr>
            <a:spLocks noGrp="1"/>
          </p:cNvSpPr>
          <p:nvPr>
            <p:ph type="sldNum" sz="quarter" idx="12"/>
          </p:nvPr>
        </p:nvSpPr>
        <p:spPr/>
        <p:txBody>
          <a:bodyPr/>
          <a:lstStyle/>
          <a:p>
            <a:fld id="{3D451CEA-D599-7944-856A-8A2DB46C6134}" type="slidenum">
              <a:rPr kumimoji="1" lang="ja-JP" altLang="en-US" smtClean="0"/>
              <a:t>‹#›</a:t>
            </a:fld>
            <a:endParaRPr kumimoji="1" lang="ja-JP" altLang="en-US"/>
          </a:p>
        </p:txBody>
      </p:sp>
    </p:spTree>
    <p:extLst>
      <p:ext uri="{BB962C8B-B14F-4D97-AF65-F5344CB8AC3E}">
        <p14:creationId xmlns:p14="http://schemas.microsoft.com/office/powerpoint/2010/main" val="360592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801EBB-C8CE-9949-AE21-0786BC3DF2C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421A31D-BA3F-1C45-9AF0-53F34FF549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8C8594-1131-B341-AF31-F4997F91D1D4}"/>
              </a:ext>
            </a:extLst>
          </p:cNvPr>
          <p:cNvSpPr>
            <a:spLocks noGrp="1"/>
          </p:cNvSpPr>
          <p:nvPr>
            <p:ph type="dt" sz="half" idx="10"/>
          </p:nvPr>
        </p:nvSpPr>
        <p:spPr/>
        <p:txBody>
          <a:bodyPr/>
          <a:lstStyle/>
          <a:p>
            <a:fld id="{BB2EE8D0-19EE-894D-BF8B-9CE15FE2B5A6}" type="datetimeFigureOut">
              <a:rPr kumimoji="1" lang="ja-JP" altLang="en-US" smtClean="0"/>
              <a:t>2024/3/12</a:t>
            </a:fld>
            <a:endParaRPr kumimoji="1" lang="ja-JP" altLang="en-US"/>
          </a:p>
        </p:txBody>
      </p:sp>
      <p:sp>
        <p:nvSpPr>
          <p:cNvPr id="5" name="フッター プレースホルダー 4">
            <a:extLst>
              <a:ext uri="{FF2B5EF4-FFF2-40B4-BE49-F238E27FC236}">
                <a16:creationId xmlns:a16="http://schemas.microsoft.com/office/drawing/2014/main" id="{CCCBA5C3-9D0E-364D-AD0F-B93E954E97A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74542DB-A6F8-0648-A963-BB4D1FEA451C}"/>
              </a:ext>
            </a:extLst>
          </p:cNvPr>
          <p:cNvSpPr>
            <a:spLocks noGrp="1"/>
          </p:cNvSpPr>
          <p:nvPr>
            <p:ph type="sldNum" sz="quarter" idx="12"/>
          </p:nvPr>
        </p:nvSpPr>
        <p:spPr/>
        <p:txBody>
          <a:bodyPr/>
          <a:lstStyle/>
          <a:p>
            <a:fld id="{3D451CEA-D599-7944-856A-8A2DB46C6134}" type="slidenum">
              <a:rPr kumimoji="1" lang="ja-JP" altLang="en-US" smtClean="0"/>
              <a:t>‹#›</a:t>
            </a:fld>
            <a:endParaRPr kumimoji="1" lang="ja-JP" altLang="en-US"/>
          </a:p>
        </p:txBody>
      </p:sp>
    </p:spTree>
    <p:extLst>
      <p:ext uri="{BB962C8B-B14F-4D97-AF65-F5344CB8AC3E}">
        <p14:creationId xmlns:p14="http://schemas.microsoft.com/office/powerpoint/2010/main" val="164620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AA762E-7CBC-D84F-AF90-9E9A0FE31C5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DBA8079-2330-944B-82BF-759672EBF93C}"/>
              </a:ext>
            </a:extLst>
          </p:cNvPr>
          <p:cNvSpPr>
            <a:spLocks noGrp="1"/>
          </p:cNvSpPr>
          <p:nvPr>
            <p:ph sz="half" idx="1"/>
          </p:nvPr>
        </p:nvSpPr>
        <p:spPr>
          <a:xfrm>
            <a:off x="838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F555F8D-B6D4-1D44-90D6-D6D4CB1481E6}"/>
              </a:ext>
            </a:extLst>
          </p:cNvPr>
          <p:cNvSpPr>
            <a:spLocks noGrp="1"/>
          </p:cNvSpPr>
          <p:nvPr>
            <p:ph sz="half" idx="2"/>
          </p:nvPr>
        </p:nvSpPr>
        <p:spPr>
          <a:xfrm>
            <a:off x="6172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F24240C-3C20-D846-BBC6-F676D5883B4C}"/>
              </a:ext>
            </a:extLst>
          </p:cNvPr>
          <p:cNvSpPr>
            <a:spLocks noGrp="1"/>
          </p:cNvSpPr>
          <p:nvPr>
            <p:ph type="dt" sz="half" idx="10"/>
          </p:nvPr>
        </p:nvSpPr>
        <p:spPr/>
        <p:txBody>
          <a:bodyPr/>
          <a:lstStyle/>
          <a:p>
            <a:fld id="{BB2EE8D0-19EE-894D-BF8B-9CE15FE2B5A6}" type="datetimeFigureOut">
              <a:rPr kumimoji="1" lang="ja-JP" altLang="en-US" smtClean="0"/>
              <a:t>2024/3/12</a:t>
            </a:fld>
            <a:endParaRPr kumimoji="1" lang="ja-JP" altLang="en-US"/>
          </a:p>
        </p:txBody>
      </p:sp>
      <p:sp>
        <p:nvSpPr>
          <p:cNvPr id="6" name="フッター プレースホルダー 5">
            <a:extLst>
              <a:ext uri="{FF2B5EF4-FFF2-40B4-BE49-F238E27FC236}">
                <a16:creationId xmlns:a16="http://schemas.microsoft.com/office/drawing/2014/main" id="{0882108E-F856-4C47-84DA-81FB3A52CA9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FF58401-D5BD-C140-B44C-5286BB94881E}"/>
              </a:ext>
            </a:extLst>
          </p:cNvPr>
          <p:cNvSpPr>
            <a:spLocks noGrp="1"/>
          </p:cNvSpPr>
          <p:nvPr>
            <p:ph type="sldNum" sz="quarter" idx="12"/>
          </p:nvPr>
        </p:nvSpPr>
        <p:spPr/>
        <p:txBody>
          <a:bodyPr/>
          <a:lstStyle/>
          <a:p>
            <a:fld id="{3D451CEA-D599-7944-856A-8A2DB46C6134}" type="slidenum">
              <a:rPr kumimoji="1" lang="ja-JP" altLang="en-US" smtClean="0"/>
              <a:t>‹#›</a:t>
            </a:fld>
            <a:endParaRPr kumimoji="1" lang="ja-JP" altLang="en-US"/>
          </a:p>
        </p:txBody>
      </p:sp>
    </p:spTree>
    <p:extLst>
      <p:ext uri="{BB962C8B-B14F-4D97-AF65-F5344CB8AC3E}">
        <p14:creationId xmlns:p14="http://schemas.microsoft.com/office/powerpoint/2010/main" val="259290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62A4DC-0920-B54C-8081-2F100A2BBAB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417A92-2C95-E844-BA2D-1F65B7EA22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20BE682-5FD4-A34C-8FFA-E823B9B00E1F}"/>
              </a:ext>
            </a:extLst>
          </p:cNvPr>
          <p:cNvSpPr>
            <a:spLocks noGrp="1"/>
          </p:cNvSpPr>
          <p:nvPr>
            <p:ph sz="half" idx="2"/>
          </p:nvPr>
        </p:nvSpPr>
        <p:spPr>
          <a:xfrm>
            <a:off x="839788" y="2505075"/>
            <a:ext cx="5157787"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71488E6-C518-8449-9DAF-B3228389F8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3A11EF31-3FCF-134B-ACAC-187F1C316F1A}"/>
              </a:ext>
            </a:extLst>
          </p:cNvPr>
          <p:cNvSpPr>
            <a:spLocks noGrp="1"/>
          </p:cNvSpPr>
          <p:nvPr>
            <p:ph sz="quarter" idx="4"/>
          </p:nvPr>
        </p:nvSpPr>
        <p:spPr>
          <a:xfrm>
            <a:off x="6172200" y="2505075"/>
            <a:ext cx="5183188"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8D1B9E4-8727-844B-9243-6F1929D0EB71}"/>
              </a:ext>
            </a:extLst>
          </p:cNvPr>
          <p:cNvSpPr>
            <a:spLocks noGrp="1"/>
          </p:cNvSpPr>
          <p:nvPr>
            <p:ph type="dt" sz="half" idx="10"/>
          </p:nvPr>
        </p:nvSpPr>
        <p:spPr/>
        <p:txBody>
          <a:bodyPr/>
          <a:lstStyle/>
          <a:p>
            <a:fld id="{BB2EE8D0-19EE-894D-BF8B-9CE15FE2B5A6}" type="datetimeFigureOut">
              <a:rPr kumimoji="1" lang="ja-JP" altLang="en-US" smtClean="0"/>
              <a:t>2024/3/12</a:t>
            </a:fld>
            <a:endParaRPr kumimoji="1" lang="ja-JP" altLang="en-US"/>
          </a:p>
        </p:txBody>
      </p:sp>
      <p:sp>
        <p:nvSpPr>
          <p:cNvPr id="8" name="フッター プレースホルダー 7">
            <a:extLst>
              <a:ext uri="{FF2B5EF4-FFF2-40B4-BE49-F238E27FC236}">
                <a16:creationId xmlns:a16="http://schemas.microsoft.com/office/drawing/2014/main" id="{07290EF5-DA8E-874F-B464-F910A52C4AE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AB91CB7-E6DE-634E-9EC7-94BA588ACE21}"/>
              </a:ext>
            </a:extLst>
          </p:cNvPr>
          <p:cNvSpPr>
            <a:spLocks noGrp="1"/>
          </p:cNvSpPr>
          <p:nvPr>
            <p:ph type="sldNum" sz="quarter" idx="12"/>
          </p:nvPr>
        </p:nvSpPr>
        <p:spPr/>
        <p:txBody>
          <a:bodyPr/>
          <a:lstStyle/>
          <a:p>
            <a:fld id="{3D451CEA-D599-7944-856A-8A2DB46C6134}" type="slidenum">
              <a:rPr kumimoji="1" lang="ja-JP" altLang="en-US" smtClean="0"/>
              <a:t>‹#›</a:t>
            </a:fld>
            <a:endParaRPr kumimoji="1" lang="ja-JP" altLang="en-US"/>
          </a:p>
        </p:txBody>
      </p:sp>
    </p:spTree>
    <p:extLst>
      <p:ext uri="{BB962C8B-B14F-4D97-AF65-F5344CB8AC3E}">
        <p14:creationId xmlns:p14="http://schemas.microsoft.com/office/powerpoint/2010/main" val="1651868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A76D37-C2D5-3C47-BA9D-50EFB681E2F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D849141-CFDC-DD4A-9542-5497BEA890CC}"/>
              </a:ext>
            </a:extLst>
          </p:cNvPr>
          <p:cNvSpPr>
            <a:spLocks noGrp="1"/>
          </p:cNvSpPr>
          <p:nvPr>
            <p:ph type="dt" sz="half" idx="10"/>
          </p:nvPr>
        </p:nvSpPr>
        <p:spPr/>
        <p:txBody>
          <a:bodyPr/>
          <a:lstStyle/>
          <a:p>
            <a:fld id="{BB2EE8D0-19EE-894D-BF8B-9CE15FE2B5A6}" type="datetimeFigureOut">
              <a:rPr kumimoji="1" lang="ja-JP" altLang="en-US" smtClean="0"/>
              <a:t>2024/3/12</a:t>
            </a:fld>
            <a:endParaRPr kumimoji="1" lang="ja-JP" altLang="en-US"/>
          </a:p>
        </p:txBody>
      </p:sp>
      <p:sp>
        <p:nvSpPr>
          <p:cNvPr id="4" name="フッター プレースホルダー 3">
            <a:extLst>
              <a:ext uri="{FF2B5EF4-FFF2-40B4-BE49-F238E27FC236}">
                <a16:creationId xmlns:a16="http://schemas.microsoft.com/office/drawing/2014/main" id="{BC0EA2F5-7317-B749-AF1A-C3625B349FF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CBC0401-5266-6045-8754-EE98752D4C10}"/>
              </a:ext>
            </a:extLst>
          </p:cNvPr>
          <p:cNvSpPr>
            <a:spLocks noGrp="1"/>
          </p:cNvSpPr>
          <p:nvPr>
            <p:ph type="sldNum" sz="quarter" idx="12"/>
          </p:nvPr>
        </p:nvSpPr>
        <p:spPr/>
        <p:txBody>
          <a:bodyPr/>
          <a:lstStyle/>
          <a:p>
            <a:fld id="{3D451CEA-D599-7944-856A-8A2DB46C6134}" type="slidenum">
              <a:rPr kumimoji="1" lang="ja-JP" altLang="en-US" smtClean="0"/>
              <a:t>‹#›</a:t>
            </a:fld>
            <a:endParaRPr kumimoji="1" lang="ja-JP" altLang="en-US"/>
          </a:p>
        </p:txBody>
      </p:sp>
    </p:spTree>
    <p:extLst>
      <p:ext uri="{BB962C8B-B14F-4D97-AF65-F5344CB8AC3E}">
        <p14:creationId xmlns:p14="http://schemas.microsoft.com/office/powerpoint/2010/main" val="30188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11D9E2D-18E2-5D4D-8AD0-206FF600640E}"/>
              </a:ext>
            </a:extLst>
          </p:cNvPr>
          <p:cNvSpPr>
            <a:spLocks noGrp="1"/>
          </p:cNvSpPr>
          <p:nvPr>
            <p:ph type="dt" sz="half" idx="10"/>
          </p:nvPr>
        </p:nvSpPr>
        <p:spPr/>
        <p:txBody>
          <a:bodyPr/>
          <a:lstStyle/>
          <a:p>
            <a:fld id="{BB2EE8D0-19EE-894D-BF8B-9CE15FE2B5A6}" type="datetimeFigureOut">
              <a:rPr kumimoji="1" lang="ja-JP" altLang="en-US" smtClean="0"/>
              <a:t>2024/3/12</a:t>
            </a:fld>
            <a:endParaRPr kumimoji="1" lang="ja-JP" altLang="en-US"/>
          </a:p>
        </p:txBody>
      </p:sp>
      <p:sp>
        <p:nvSpPr>
          <p:cNvPr id="3" name="フッター プレースホルダー 2">
            <a:extLst>
              <a:ext uri="{FF2B5EF4-FFF2-40B4-BE49-F238E27FC236}">
                <a16:creationId xmlns:a16="http://schemas.microsoft.com/office/drawing/2014/main" id="{63792185-7F5F-3544-94CE-9452F1E993C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D8955BC-A536-7A46-89F7-A441D781B864}"/>
              </a:ext>
            </a:extLst>
          </p:cNvPr>
          <p:cNvSpPr>
            <a:spLocks noGrp="1"/>
          </p:cNvSpPr>
          <p:nvPr>
            <p:ph type="sldNum" sz="quarter" idx="12"/>
          </p:nvPr>
        </p:nvSpPr>
        <p:spPr/>
        <p:txBody>
          <a:bodyPr/>
          <a:lstStyle/>
          <a:p>
            <a:fld id="{3D451CEA-D599-7944-856A-8A2DB46C6134}" type="slidenum">
              <a:rPr kumimoji="1" lang="ja-JP" altLang="en-US" smtClean="0"/>
              <a:t>‹#›</a:t>
            </a:fld>
            <a:endParaRPr kumimoji="1" lang="ja-JP" altLang="en-US"/>
          </a:p>
        </p:txBody>
      </p:sp>
    </p:spTree>
    <p:extLst>
      <p:ext uri="{BB962C8B-B14F-4D97-AF65-F5344CB8AC3E}">
        <p14:creationId xmlns:p14="http://schemas.microsoft.com/office/powerpoint/2010/main" val="3070181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D26039-2600-C64B-926D-ED845E28F10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7130CE-2A75-3C40-9D31-4156A78B0A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34D4559-CC80-1C42-8FCB-FB2FD04DED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C943C91-560C-4249-842A-ECD2EF4F8522}"/>
              </a:ext>
            </a:extLst>
          </p:cNvPr>
          <p:cNvSpPr>
            <a:spLocks noGrp="1"/>
          </p:cNvSpPr>
          <p:nvPr>
            <p:ph type="dt" sz="half" idx="10"/>
          </p:nvPr>
        </p:nvSpPr>
        <p:spPr/>
        <p:txBody>
          <a:bodyPr/>
          <a:lstStyle/>
          <a:p>
            <a:fld id="{BB2EE8D0-19EE-894D-BF8B-9CE15FE2B5A6}" type="datetimeFigureOut">
              <a:rPr kumimoji="1" lang="ja-JP" altLang="en-US" smtClean="0"/>
              <a:t>2024/3/12</a:t>
            </a:fld>
            <a:endParaRPr kumimoji="1" lang="ja-JP" altLang="en-US"/>
          </a:p>
        </p:txBody>
      </p:sp>
      <p:sp>
        <p:nvSpPr>
          <p:cNvPr id="6" name="フッター プレースホルダー 5">
            <a:extLst>
              <a:ext uri="{FF2B5EF4-FFF2-40B4-BE49-F238E27FC236}">
                <a16:creationId xmlns:a16="http://schemas.microsoft.com/office/drawing/2014/main" id="{2DE51D38-4B0F-D544-A1C8-B8D63EB0E50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BB5D344-4D62-6243-B214-BBE906F89614}"/>
              </a:ext>
            </a:extLst>
          </p:cNvPr>
          <p:cNvSpPr>
            <a:spLocks noGrp="1"/>
          </p:cNvSpPr>
          <p:nvPr>
            <p:ph type="sldNum" sz="quarter" idx="12"/>
          </p:nvPr>
        </p:nvSpPr>
        <p:spPr/>
        <p:txBody>
          <a:bodyPr/>
          <a:lstStyle/>
          <a:p>
            <a:fld id="{3D451CEA-D599-7944-856A-8A2DB46C6134}" type="slidenum">
              <a:rPr kumimoji="1" lang="ja-JP" altLang="en-US" smtClean="0"/>
              <a:t>‹#›</a:t>
            </a:fld>
            <a:endParaRPr kumimoji="1" lang="ja-JP" altLang="en-US"/>
          </a:p>
        </p:txBody>
      </p:sp>
    </p:spTree>
    <p:extLst>
      <p:ext uri="{BB962C8B-B14F-4D97-AF65-F5344CB8AC3E}">
        <p14:creationId xmlns:p14="http://schemas.microsoft.com/office/powerpoint/2010/main" val="1937132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25339B-B997-F443-B345-F6ECA818BD0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7E02709-758A-B148-9399-B66CF2F3D4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BAEC372-B946-AD46-A622-19FA22C8F2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6A9BAB6-FD6F-1B44-8F39-15E486EA0074}"/>
              </a:ext>
            </a:extLst>
          </p:cNvPr>
          <p:cNvSpPr>
            <a:spLocks noGrp="1"/>
          </p:cNvSpPr>
          <p:nvPr>
            <p:ph type="dt" sz="half" idx="10"/>
          </p:nvPr>
        </p:nvSpPr>
        <p:spPr/>
        <p:txBody>
          <a:bodyPr/>
          <a:lstStyle/>
          <a:p>
            <a:fld id="{BB2EE8D0-19EE-894D-BF8B-9CE15FE2B5A6}" type="datetimeFigureOut">
              <a:rPr kumimoji="1" lang="ja-JP" altLang="en-US" smtClean="0"/>
              <a:t>2024/3/12</a:t>
            </a:fld>
            <a:endParaRPr kumimoji="1" lang="ja-JP" altLang="en-US"/>
          </a:p>
        </p:txBody>
      </p:sp>
      <p:sp>
        <p:nvSpPr>
          <p:cNvPr id="6" name="フッター プレースホルダー 5">
            <a:extLst>
              <a:ext uri="{FF2B5EF4-FFF2-40B4-BE49-F238E27FC236}">
                <a16:creationId xmlns:a16="http://schemas.microsoft.com/office/drawing/2014/main" id="{F6C56026-F818-8145-9DDC-8AD3EAB933F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5F94995-E6AD-434A-9CF3-33A09305ED42}"/>
              </a:ext>
            </a:extLst>
          </p:cNvPr>
          <p:cNvSpPr>
            <a:spLocks noGrp="1"/>
          </p:cNvSpPr>
          <p:nvPr>
            <p:ph type="sldNum" sz="quarter" idx="12"/>
          </p:nvPr>
        </p:nvSpPr>
        <p:spPr/>
        <p:txBody>
          <a:bodyPr/>
          <a:lstStyle/>
          <a:p>
            <a:fld id="{3D451CEA-D599-7944-856A-8A2DB46C6134}" type="slidenum">
              <a:rPr kumimoji="1" lang="ja-JP" altLang="en-US" smtClean="0"/>
              <a:t>‹#›</a:t>
            </a:fld>
            <a:endParaRPr kumimoji="1" lang="ja-JP" altLang="en-US"/>
          </a:p>
        </p:txBody>
      </p:sp>
    </p:spTree>
    <p:extLst>
      <p:ext uri="{BB962C8B-B14F-4D97-AF65-F5344CB8AC3E}">
        <p14:creationId xmlns:p14="http://schemas.microsoft.com/office/powerpoint/2010/main" val="182619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3088481-C416-7141-9F7F-B8C56A965D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5075B8C-F861-9A4C-8002-5A810CE6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B1CD0F-27E4-C74D-9FAE-E65DFED354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EE8D0-19EE-894D-BF8B-9CE15FE2B5A6}" type="datetimeFigureOut">
              <a:rPr kumimoji="1" lang="ja-JP" altLang="en-US" smtClean="0"/>
              <a:t>2024/3/12</a:t>
            </a:fld>
            <a:endParaRPr kumimoji="1" lang="ja-JP" altLang="en-US"/>
          </a:p>
        </p:txBody>
      </p:sp>
      <p:sp>
        <p:nvSpPr>
          <p:cNvPr id="5" name="フッター プレースホルダー 4">
            <a:extLst>
              <a:ext uri="{FF2B5EF4-FFF2-40B4-BE49-F238E27FC236}">
                <a16:creationId xmlns:a16="http://schemas.microsoft.com/office/drawing/2014/main" id="{3EC320C3-53F0-9542-AF0C-8F4459C8C7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75F64E4-529E-F749-9C80-5E9179B739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51CEA-D599-7944-856A-8A2DB46C6134}" type="slidenum">
              <a:rPr kumimoji="1" lang="ja-JP" altLang="en-US" smtClean="0"/>
              <a:t>‹#›</a:t>
            </a:fld>
            <a:endParaRPr kumimoji="1" lang="ja-JP" altLang="en-US"/>
          </a:p>
        </p:txBody>
      </p:sp>
    </p:spTree>
    <p:extLst>
      <p:ext uri="{BB962C8B-B14F-4D97-AF65-F5344CB8AC3E}">
        <p14:creationId xmlns:p14="http://schemas.microsoft.com/office/powerpoint/2010/main" val="3007567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6E2272-4BE0-D849-8A9A-7EAB2CC68CC8}"/>
              </a:ext>
            </a:extLst>
          </p:cNvPr>
          <p:cNvSpPr>
            <a:spLocks noGrp="1"/>
          </p:cNvSpPr>
          <p:nvPr>
            <p:ph type="ctrTitle"/>
          </p:nvPr>
        </p:nvSpPr>
        <p:spPr/>
        <p:txBody>
          <a:bodyPr/>
          <a:lstStyle/>
          <a:p>
            <a:r>
              <a:rPr lang="ja-JP" altLang="en-US"/>
              <a:t>子ども育成と共育塾</a:t>
            </a:r>
            <a:endParaRPr kumimoji="1" lang="ja-JP" altLang="en-US"/>
          </a:p>
        </p:txBody>
      </p:sp>
      <p:sp>
        <p:nvSpPr>
          <p:cNvPr id="3" name="字幕 2">
            <a:extLst>
              <a:ext uri="{FF2B5EF4-FFF2-40B4-BE49-F238E27FC236}">
                <a16:creationId xmlns:a16="http://schemas.microsoft.com/office/drawing/2014/main" id="{466975A0-6CCB-314E-A2B2-A9E6DCB18C60}"/>
              </a:ext>
            </a:extLst>
          </p:cNvPr>
          <p:cNvSpPr>
            <a:spLocks noGrp="1"/>
          </p:cNvSpPr>
          <p:nvPr>
            <p:ph type="subTitle" idx="1"/>
          </p:nvPr>
        </p:nvSpPr>
        <p:spPr/>
        <p:txBody>
          <a:bodyPr/>
          <a:lstStyle/>
          <a:p>
            <a:r>
              <a:rPr kumimoji="1" lang="ja-JP" altLang="en-US"/>
              <a:t>野球共育塾</a:t>
            </a:r>
          </a:p>
        </p:txBody>
      </p:sp>
    </p:spTree>
    <p:extLst>
      <p:ext uri="{BB962C8B-B14F-4D97-AF65-F5344CB8AC3E}">
        <p14:creationId xmlns:p14="http://schemas.microsoft.com/office/powerpoint/2010/main" val="2490440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18BA5-4A37-6849-AEAE-FEE6B396FC30}"/>
              </a:ext>
            </a:extLst>
          </p:cNvPr>
          <p:cNvSpPr>
            <a:spLocks noGrp="1"/>
          </p:cNvSpPr>
          <p:nvPr>
            <p:ph type="title"/>
          </p:nvPr>
        </p:nvSpPr>
        <p:spPr>
          <a:xfrm>
            <a:off x="838200" y="365125"/>
            <a:ext cx="10515600" cy="1325563"/>
          </a:xfrm>
        </p:spPr>
        <p:txBody>
          <a:bodyPr/>
          <a:lstStyle/>
          <a:p>
            <a:r>
              <a:rPr kumimoji="1" lang="en-US" altLang="ja-JP" dirty="0"/>
              <a:t>47</a:t>
            </a:r>
            <a:r>
              <a:rPr kumimoji="1" lang="ja-JP" altLang="en-US"/>
              <a:t>コミュニティの</a:t>
            </a:r>
            <a:r>
              <a:rPr kumimoji="1" lang="ja-JP" altLang="en-US" b="1"/>
              <a:t>キーワード</a:t>
            </a:r>
          </a:p>
        </p:txBody>
      </p:sp>
      <p:sp>
        <p:nvSpPr>
          <p:cNvPr id="4" name="正方形/長方形 3">
            <a:extLst>
              <a:ext uri="{FF2B5EF4-FFF2-40B4-BE49-F238E27FC236}">
                <a16:creationId xmlns:a16="http://schemas.microsoft.com/office/drawing/2014/main" id="{98172457-6DFD-294C-8DCE-4AE2EE0F4A6E}"/>
              </a:ext>
            </a:extLst>
          </p:cNvPr>
          <p:cNvSpPr/>
          <p:nvPr/>
        </p:nvSpPr>
        <p:spPr>
          <a:xfrm>
            <a:off x="236062" y="1690688"/>
            <a:ext cx="8108310" cy="584775"/>
          </a:xfrm>
          <a:prstGeom prst="rect">
            <a:avLst/>
          </a:prstGeom>
          <a:ln>
            <a:solidFill>
              <a:schemeClr val="accent1"/>
            </a:solidFill>
          </a:ln>
        </p:spPr>
        <p:txBody>
          <a:bodyPr wrap="none">
            <a:spAutoFit/>
          </a:bodyPr>
          <a:lstStyle/>
          <a:p>
            <a:r>
              <a:rPr lang="en-US" altLang="ja-JP" sz="3200" dirty="0"/>
              <a:t>Key word</a:t>
            </a:r>
            <a:r>
              <a:rPr lang="ja-JP" altLang="en-US" sz="3200"/>
              <a:t>：</a:t>
            </a:r>
            <a:r>
              <a:rPr lang="ja-JP" altLang="en-US" sz="3200">
                <a:solidFill>
                  <a:srgbClr val="FF0000"/>
                </a:solidFill>
              </a:rPr>
              <a:t>子ども・学習・スポーツ・健康</a:t>
            </a:r>
            <a:endParaRPr lang="en-US" altLang="ja-JP" sz="3200" dirty="0">
              <a:solidFill>
                <a:srgbClr val="FF0000"/>
              </a:solidFill>
            </a:endParaRPr>
          </a:p>
        </p:txBody>
      </p:sp>
      <p:sp>
        <p:nvSpPr>
          <p:cNvPr id="5" name="正方形/長方形 4">
            <a:extLst>
              <a:ext uri="{FF2B5EF4-FFF2-40B4-BE49-F238E27FC236}">
                <a16:creationId xmlns:a16="http://schemas.microsoft.com/office/drawing/2014/main" id="{24B970C4-B6AE-6246-A1E2-FDEA2AD766D5}"/>
              </a:ext>
            </a:extLst>
          </p:cNvPr>
          <p:cNvSpPr/>
          <p:nvPr/>
        </p:nvSpPr>
        <p:spPr>
          <a:xfrm>
            <a:off x="838200" y="2431476"/>
            <a:ext cx="6750566" cy="584775"/>
          </a:xfrm>
          <a:prstGeom prst="rect">
            <a:avLst/>
          </a:prstGeom>
        </p:spPr>
        <p:txBody>
          <a:bodyPr wrap="none">
            <a:spAutoFit/>
          </a:bodyPr>
          <a:lstStyle/>
          <a:p>
            <a:r>
              <a:rPr lang="ja-JP" altLang="en-US" sz="3200"/>
              <a:t>子ども＝幼児から高校生までの世代</a:t>
            </a:r>
          </a:p>
        </p:txBody>
      </p:sp>
      <p:sp>
        <p:nvSpPr>
          <p:cNvPr id="6" name="正方形/長方形 5">
            <a:extLst>
              <a:ext uri="{FF2B5EF4-FFF2-40B4-BE49-F238E27FC236}">
                <a16:creationId xmlns:a16="http://schemas.microsoft.com/office/drawing/2014/main" id="{6D6AD6E0-6A59-9F44-AEEB-28132ADEC920}"/>
              </a:ext>
            </a:extLst>
          </p:cNvPr>
          <p:cNvSpPr/>
          <p:nvPr/>
        </p:nvSpPr>
        <p:spPr>
          <a:xfrm>
            <a:off x="17463" y="5681128"/>
            <a:ext cx="11880175" cy="461665"/>
          </a:xfrm>
          <a:prstGeom prst="rect">
            <a:avLst/>
          </a:prstGeom>
        </p:spPr>
        <p:txBody>
          <a:bodyPr wrap="none">
            <a:spAutoFit/>
          </a:bodyPr>
          <a:lstStyle/>
          <a:p>
            <a:r>
              <a:rPr lang="ja-JP" altLang="en-US" sz="2400"/>
              <a:t>子ども育成が軸ではあるが、全世代の「学習・スポーツ・健康」に関わる活動を推進</a:t>
            </a:r>
          </a:p>
        </p:txBody>
      </p:sp>
      <p:sp>
        <p:nvSpPr>
          <p:cNvPr id="7" name="正方形/長方形 6">
            <a:extLst>
              <a:ext uri="{FF2B5EF4-FFF2-40B4-BE49-F238E27FC236}">
                <a16:creationId xmlns:a16="http://schemas.microsoft.com/office/drawing/2014/main" id="{E0D31356-FC86-7A4E-A12C-EBE348325C6D}"/>
              </a:ext>
            </a:extLst>
          </p:cNvPr>
          <p:cNvSpPr/>
          <p:nvPr/>
        </p:nvSpPr>
        <p:spPr>
          <a:xfrm>
            <a:off x="838200" y="3308638"/>
            <a:ext cx="11674991" cy="584775"/>
          </a:xfrm>
          <a:prstGeom prst="rect">
            <a:avLst/>
          </a:prstGeom>
        </p:spPr>
        <p:txBody>
          <a:bodyPr wrap="none">
            <a:spAutoFit/>
          </a:bodyPr>
          <a:lstStyle/>
          <a:p>
            <a:r>
              <a:rPr lang="ja-JP" altLang="en-US" sz="3200"/>
              <a:t>学習とスポーツを通じて未来で活躍する利他心ある人づくり</a:t>
            </a:r>
          </a:p>
        </p:txBody>
      </p:sp>
      <p:sp>
        <p:nvSpPr>
          <p:cNvPr id="8" name="正方形/長方形 7">
            <a:extLst>
              <a:ext uri="{FF2B5EF4-FFF2-40B4-BE49-F238E27FC236}">
                <a16:creationId xmlns:a16="http://schemas.microsoft.com/office/drawing/2014/main" id="{C891094C-BEBA-8942-91A4-525A5FCF8764}"/>
              </a:ext>
            </a:extLst>
          </p:cNvPr>
          <p:cNvSpPr/>
          <p:nvPr/>
        </p:nvSpPr>
        <p:spPr>
          <a:xfrm>
            <a:off x="838199" y="4351203"/>
            <a:ext cx="6340197" cy="584775"/>
          </a:xfrm>
          <a:prstGeom prst="rect">
            <a:avLst/>
          </a:prstGeom>
        </p:spPr>
        <p:txBody>
          <a:bodyPr wrap="none">
            <a:spAutoFit/>
          </a:bodyPr>
          <a:lstStyle/>
          <a:p>
            <a:r>
              <a:rPr lang="ja-JP" altLang="en-US" sz="3200"/>
              <a:t>健康な体づくりを学び実践する場</a:t>
            </a:r>
          </a:p>
        </p:txBody>
      </p:sp>
    </p:spTree>
    <p:extLst>
      <p:ext uri="{BB962C8B-B14F-4D97-AF65-F5344CB8AC3E}">
        <p14:creationId xmlns:p14="http://schemas.microsoft.com/office/powerpoint/2010/main" val="4231859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18BA5-4A37-6849-AEAE-FEE6B396FC30}"/>
              </a:ext>
            </a:extLst>
          </p:cNvPr>
          <p:cNvSpPr>
            <a:spLocks noGrp="1"/>
          </p:cNvSpPr>
          <p:nvPr>
            <p:ph type="title"/>
          </p:nvPr>
        </p:nvSpPr>
        <p:spPr>
          <a:xfrm>
            <a:off x="838200" y="365125"/>
            <a:ext cx="10515600" cy="1325563"/>
          </a:xfrm>
        </p:spPr>
        <p:txBody>
          <a:bodyPr/>
          <a:lstStyle/>
          <a:p>
            <a:r>
              <a:rPr kumimoji="1" lang="en-US" altLang="ja-JP" dirty="0"/>
              <a:t>47</a:t>
            </a:r>
            <a:r>
              <a:rPr kumimoji="1" lang="ja-JP" altLang="en-US"/>
              <a:t>コミュニティの</a:t>
            </a:r>
            <a:r>
              <a:rPr kumimoji="1" lang="ja-JP" altLang="en-US" b="1"/>
              <a:t>活動の軸</a:t>
            </a:r>
          </a:p>
        </p:txBody>
      </p:sp>
      <p:sp>
        <p:nvSpPr>
          <p:cNvPr id="4" name="正方形/長方形 3">
            <a:extLst>
              <a:ext uri="{FF2B5EF4-FFF2-40B4-BE49-F238E27FC236}">
                <a16:creationId xmlns:a16="http://schemas.microsoft.com/office/drawing/2014/main" id="{98172457-6DFD-294C-8DCE-4AE2EE0F4A6E}"/>
              </a:ext>
            </a:extLst>
          </p:cNvPr>
          <p:cNvSpPr/>
          <p:nvPr/>
        </p:nvSpPr>
        <p:spPr>
          <a:xfrm>
            <a:off x="258504" y="2225170"/>
            <a:ext cx="4288353" cy="584775"/>
          </a:xfrm>
          <a:prstGeom prst="rect">
            <a:avLst/>
          </a:prstGeom>
          <a:ln>
            <a:solidFill>
              <a:schemeClr val="accent1"/>
            </a:solidFill>
          </a:ln>
        </p:spPr>
        <p:txBody>
          <a:bodyPr wrap="none">
            <a:spAutoFit/>
          </a:bodyPr>
          <a:lstStyle/>
          <a:p>
            <a:r>
              <a:rPr lang="ja-JP" altLang="en-US" sz="3200"/>
              <a:t>塾（学習・スポーツ）</a:t>
            </a:r>
            <a:endParaRPr lang="en-US" altLang="ja-JP" sz="3200" dirty="0"/>
          </a:p>
        </p:txBody>
      </p:sp>
      <p:sp>
        <p:nvSpPr>
          <p:cNvPr id="5" name="正方形/長方形 4">
            <a:extLst>
              <a:ext uri="{FF2B5EF4-FFF2-40B4-BE49-F238E27FC236}">
                <a16:creationId xmlns:a16="http://schemas.microsoft.com/office/drawing/2014/main" id="{24B970C4-B6AE-6246-A1E2-FDEA2AD766D5}"/>
              </a:ext>
            </a:extLst>
          </p:cNvPr>
          <p:cNvSpPr/>
          <p:nvPr/>
        </p:nvSpPr>
        <p:spPr>
          <a:xfrm>
            <a:off x="838199" y="2927925"/>
            <a:ext cx="10033516" cy="584775"/>
          </a:xfrm>
          <a:prstGeom prst="rect">
            <a:avLst/>
          </a:prstGeom>
        </p:spPr>
        <p:txBody>
          <a:bodyPr wrap="none">
            <a:spAutoFit/>
          </a:bodyPr>
          <a:lstStyle/>
          <a:p>
            <a:r>
              <a:rPr lang="ja-JP" altLang="en-US" sz="3200"/>
              <a:t>学習とスポーツの両者に取り組み文武両道の人づくり</a:t>
            </a:r>
          </a:p>
        </p:txBody>
      </p:sp>
      <p:sp>
        <p:nvSpPr>
          <p:cNvPr id="7" name="正方形/長方形 6">
            <a:extLst>
              <a:ext uri="{FF2B5EF4-FFF2-40B4-BE49-F238E27FC236}">
                <a16:creationId xmlns:a16="http://schemas.microsoft.com/office/drawing/2014/main" id="{E0D31356-FC86-7A4E-A12C-EBE348325C6D}"/>
              </a:ext>
            </a:extLst>
          </p:cNvPr>
          <p:cNvSpPr/>
          <p:nvPr/>
        </p:nvSpPr>
        <p:spPr>
          <a:xfrm>
            <a:off x="258504" y="1447396"/>
            <a:ext cx="10854253" cy="584775"/>
          </a:xfrm>
          <a:prstGeom prst="rect">
            <a:avLst/>
          </a:prstGeom>
        </p:spPr>
        <p:txBody>
          <a:bodyPr wrap="none">
            <a:spAutoFit/>
          </a:bodyPr>
          <a:lstStyle/>
          <a:p>
            <a:r>
              <a:rPr lang="ja-JP" altLang="en-US" sz="3200">
                <a:solidFill>
                  <a:srgbClr val="0070C0"/>
                </a:solidFill>
              </a:rPr>
              <a:t>学習者（児童・生徒）と指導者が共に学び育つ場：共育塾</a:t>
            </a:r>
          </a:p>
        </p:txBody>
      </p:sp>
      <p:sp>
        <p:nvSpPr>
          <p:cNvPr id="8" name="正方形/長方形 7">
            <a:extLst>
              <a:ext uri="{FF2B5EF4-FFF2-40B4-BE49-F238E27FC236}">
                <a16:creationId xmlns:a16="http://schemas.microsoft.com/office/drawing/2014/main" id="{C891094C-BEBA-8942-91A4-525A5FCF8764}"/>
              </a:ext>
            </a:extLst>
          </p:cNvPr>
          <p:cNvSpPr/>
          <p:nvPr/>
        </p:nvSpPr>
        <p:spPr>
          <a:xfrm>
            <a:off x="838199" y="4408454"/>
            <a:ext cx="9623147" cy="584775"/>
          </a:xfrm>
          <a:prstGeom prst="rect">
            <a:avLst/>
          </a:prstGeom>
        </p:spPr>
        <p:txBody>
          <a:bodyPr wrap="none">
            <a:spAutoFit/>
          </a:bodyPr>
          <a:lstStyle/>
          <a:p>
            <a:r>
              <a:rPr lang="ja-JP" altLang="en-US" sz="3200"/>
              <a:t>傷害対応（保険診療）とトレーニング（自由診療）</a:t>
            </a:r>
          </a:p>
        </p:txBody>
      </p:sp>
      <p:sp>
        <p:nvSpPr>
          <p:cNvPr id="10" name="正方形/長方形 9">
            <a:extLst>
              <a:ext uri="{FF2B5EF4-FFF2-40B4-BE49-F238E27FC236}">
                <a16:creationId xmlns:a16="http://schemas.microsoft.com/office/drawing/2014/main" id="{20FEF376-029B-914F-A679-ED536BEFA386}"/>
              </a:ext>
            </a:extLst>
          </p:cNvPr>
          <p:cNvSpPr/>
          <p:nvPr/>
        </p:nvSpPr>
        <p:spPr>
          <a:xfrm>
            <a:off x="258503" y="3630680"/>
            <a:ext cx="5929828" cy="584775"/>
          </a:xfrm>
          <a:prstGeom prst="rect">
            <a:avLst/>
          </a:prstGeom>
          <a:ln>
            <a:solidFill>
              <a:schemeClr val="accent1"/>
            </a:solidFill>
          </a:ln>
        </p:spPr>
        <p:txBody>
          <a:bodyPr wrap="none">
            <a:spAutoFit/>
          </a:bodyPr>
          <a:lstStyle/>
          <a:p>
            <a:r>
              <a:rPr lang="ja-JP" altLang="en-US" sz="3200"/>
              <a:t>コンディショニング（整骨院）</a:t>
            </a:r>
            <a:endParaRPr lang="en-US" altLang="ja-JP" sz="3200" dirty="0"/>
          </a:p>
        </p:txBody>
      </p:sp>
      <p:sp>
        <p:nvSpPr>
          <p:cNvPr id="11" name="正方形/長方形 10">
            <a:extLst>
              <a:ext uri="{FF2B5EF4-FFF2-40B4-BE49-F238E27FC236}">
                <a16:creationId xmlns:a16="http://schemas.microsoft.com/office/drawing/2014/main" id="{B1DE027A-34AA-5749-91BE-D034447013BF}"/>
              </a:ext>
            </a:extLst>
          </p:cNvPr>
          <p:cNvSpPr/>
          <p:nvPr/>
        </p:nvSpPr>
        <p:spPr>
          <a:xfrm>
            <a:off x="0" y="5322413"/>
            <a:ext cx="4852610" cy="523220"/>
          </a:xfrm>
          <a:prstGeom prst="rect">
            <a:avLst/>
          </a:prstGeom>
        </p:spPr>
        <p:txBody>
          <a:bodyPr wrap="none">
            <a:spAutoFit/>
          </a:bodyPr>
          <a:lstStyle/>
          <a:p>
            <a:r>
              <a:rPr lang="ja-JP" altLang="en-US" sz="2800"/>
              <a:t>２つの軸を併設するメリット</a:t>
            </a:r>
          </a:p>
        </p:txBody>
      </p:sp>
      <p:sp>
        <p:nvSpPr>
          <p:cNvPr id="12" name="正方形/長方形 11">
            <a:extLst>
              <a:ext uri="{FF2B5EF4-FFF2-40B4-BE49-F238E27FC236}">
                <a16:creationId xmlns:a16="http://schemas.microsoft.com/office/drawing/2014/main" id="{29328016-BDDA-164A-838B-A56F39C8A162}"/>
              </a:ext>
            </a:extLst>
          </p:cNvPr>
          <p:cNvSpPr/>
          <p:nvPr/>
        </p:nvSpPr>
        <p:spPr>
          <a:xfrm>
            <a:off x="406943" y="5813964"/>
            <a:ext cx="11315918" cy="523220"/>
          </a:xfrm>
          <a:prstGeom prst="rect">
            <a:avLst/>
          </a:prstGeom>
        </p:spPr>
        <p:txBody>
          <a:bodyPr wrap="none">
            <a:spAutoFit/>
          </a:bodyPr>
          <a:lstStyle/>
          <a:p>
            <a:r>
              <a:rPr lang="ja-JP" altLang="en-US" sz="2800"/>
              <a:t>塾や健康づくりで施設利用の方が、体調不良の際に安心感を得られる</a:t>
            </a:r>
          </a:p>
        </p:txBody>
      </p:sp>
    </p:spTree>
    <p:extLst>
      <p:ext uri="{BB962C8B-B14F-4D97-AF65-F5344CB8AC3E}">
        <p14:creationId xmlns:p14="http://schemas.microsoft.com/office/powerpoint/2010/main" val="1438849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18BA5-4A37-6849-AEAE-FEE6B396FC30}"/>
              </a:ext>
            </a:extLst>
          </p:cNvPr>
          <p:cNvSpPr>
            <a:spLocks noGrp="1"/>
          </p:cNvSpPr>
          <p:nvPr>
            <p:ph type="title"/>
          </p:nvPr>
        </p:nvSpPr>
        <p:spPr>
          <a:xfrm>
            <a:off x="838200" y="365125"/>
            <a:ext cx="10515600" cy="1325563"/>
          </a:xfrm>
        </p:spPr>
        <p:txBody>
          <a:bodyPr/>
          <a:lstStyle/>
          <a:p>
            <a:r>
              <a:rPr kumimoji="1" lang="en-US" altLang="ja-JP" dirty="0"/>
              <a:t>47</a:t>
            </a:r>
            <a:r>
              <a:rPr kumimoji="1" lang="ja-JP" altLang="en-US"/>
              <a:t>コミュニティの</a:t>
            </a:r>
            <a:r>
              <a:rPr kumimoji="1" lang="ja-JP" altLang="en-US" b="1"/>
              <a:t>特徴</a:t>
            </a:r>
          </a:p>
        </p:txBody>
      </p:sp>
      <p:sp>
        <p:nvSpPr>
          <p:cNvPr id="5" name="正方形/長方形 4">
            <a:extLst>
              <a:ext uri="{FF2B5EF4-FFF2-40B4-BE49-F238E27FC236}">
                <a16:creationId xmlns:a16="http://schemas.microsoft.com/office/drawing/2014/main" id="{24B970C4-B6AE-6246-A1E2-FDEA2AD766D5}"/>
              </a:ext>
            </a:extLst>
          </p:cNvPr>
          <p:cNvSpPr/>
          <p:nvPr/>
        </p:nvSpPr>
        <p:spPr>
          <a:xfrm>
            <a:off x="258503" y="1241105"/>
            <a:ext cx="4698722" cy="584775"/>
          </a:xfrm>
          <a:prstGeom prst="rect">
            <a:avLst/>
          </a:prstGeom>
          <a:ln>
            <a:solidFill>
              <a:srgbClr val="0070C0"/>
            </a:solidFill>
          </a:ln>
        </p:spPr>
        <p:txBody>
          <a:bodyPr wrap="none">
            <a:spAutoFit/>
          </a:bodyPr>
          <a:lstStyle/>
          <a:p>
            <a:r>
              <a:rPr lang="en-US" altLang="ja-JP" sz="3200" dirty="0"/>
              <a:t>①</a:t>
            </a:r>
            <a:r>
              <a:rPr lang="ja-JP" altLang="en-US" sz="3200"/>
              <a:t>サポートネットワーク</a:t>
            </a:r>
          </a:p>
        </p:txBody>
      </p:sp>
      <p:sp>
        <p:nvSpPr>
          <p:cNvPr id="13" name="正方形/長方形 12">
            <a:extLst>
              <a:ext uri="{FF2B5EF4-FFF2-40B4-BE49-F238E27FC236}">
                <a16:creationId xmlns:a16="http://schemas.microsoft.com/office/drawing/2014/main" id="{3DCEFCAA-8F1C-2749-A6C4-28CB46D7DD1B}"/>
              </a:ext>
            </a:extLst>
          </p:cNvPr>
          <p:cNvSpPr/>
          <p:nvPr/>
        </p:nvSpPr>
        <p:spPr>
          <a:xfrm>
            <a:off x="258503" y="2895306"/>
            <a:ext cx="4698722" cy="584775"/>
          </a:xfrm>
          <a:prstGeom prst="rect">
            <a:avLst/>
          </a:prstGeom>
          <a:ln>
            <a:solidFill>
              <a:srgbClr val="0070C0"/>
            </a:solidFill>
          </a:ln>
        </p:spPr>
        <p:txBody>
          <a:bodyPr wrap="none">
            <a:spAutoFit/>
          </a:bodyPr>
          <a:lstStyle/>
          <a:p>
            <a:r>
              <a:rPr lang="en-US" altLang="ja-JP" sz="3200" dirty="0"/>
              <a:t>②</a:t>
            </a:r>
            <a:r>
              <a:rPr lang="ja-JP" altLang="en-US" sz="3200"/>
              <a:t>専門家のコミュニティ</a:t>
            </a:r>
          </a:p>
        </p:txBody>
      </p:sp>
      <p:sp>
        <p:nvSpPr>
          <p:cNvPr id="14" name="正方形/長方形 13">
            <a:extLst>
              <a:ext uri="{FF2B5EF4-FFF2-40B4-BE49-F238E27FC236}">
                <a16:creationId xmlns:a16="http://schemas.microsoft.com/office/drawing/2014/main" id="{7274F96F-4023-C644-888E-F0968320DBFE}"/>
              </a:ext>
            </a:extLst>
          </p:cNvPr>
          <p:cNvSpPr/>
          <p:nvPr/>
        </p:nvSpPr>
        <p:spPr>
          <a:xfrm>
            <a:off x="258503" y="4409569"/>
            <a:ext cx="10033516" cy="584775"/>
          </a:xfrm>
          <a:prstGeom prst="rect">
            <a:avLst/>
          </a:prstGeom>
          <a:ln>
            <a:solidFill>
              <a:srgbClr val="0070C0"/>
            </a:solidFill>
          </a:ln>
        </p:spPr>
        <p:txBody>
          <a:bodyPr wrap="none">
            <a:spAutoFit/>
          </a:bodyPr>
          <a:lstStyle/>
          <a:p>
            <a:r>
              <a:rPr lang="en-US" altLang="ja-JP" sz="3200" dirty="0"/>
              <a:t>③</a:t>
            </a:r>
            <a:r>
              <a:rPr lang="ja-JP" altLang="en-US" sz="3200"/>
              <a:t>専門職（教育・医療など）を希望する若手育成の場</a:t>
            </a:r>
          </a:p>
        </p:txBody>
      </p:sp>
      <p:sp>
        <p:nvSpPr>
          <p:cNvPr id="15" name="正方形/長方形 14">
            <a:extLst>
              <a:ext uri="{FF2B5EF4-FFF2-40B4-BE49-F238E27FC236}">
                <a16:creationId xmlns:a16="http://schemas.microsoft.com/office/drawing/2014/main" id="{5A3181E7-B52A-2D4A-93F9-522F58643DAA}"/>
              </a:ext>
            </a:extLst>
          </p:cNvPr>
          <p:cNvSpPr/>
          <p:nvPr/>
        </p:nvSpPr>
        <p:spPr>
          <a:xfrm>
            <a:off x="605456" y="2311890"/>
            <a:ext cx="11315918" cy="523220"/>
          </a:xfrm>
          <a:prstGeom prst="rect">
            <a:avLst/>
          </a:prstGeom>
        </p:spPr>
        <p:txBody>
          <a:bodyPr wrap="none">
            <a:spAutoFit/>
          </a:bodyPr>
          <a:lstStyle/>
          <a:p>
            <a:r>
              <a:rPr lang="ja-JP" altLang="en-US" sz="2800"/>
              <a:t>医師、理学療法士、柔道整復師、トレーナーなど身体の専門家と連携</a:t>
            </a:r>
          </a:p>
        </p:txBody>
      </p:sp>
      <p:sp>
        <p:nvSpPr>
          <p:cNvPr id="16" name="正方形/長方形 15">
            <a:extLst>
              <a:ext uri="{FF2B5EF4-FFF2-40B4-BE49-F238E27FC236}">
                <a16:creationId xmlns:a16="http://schemas.microsoft.com/office/drawing/2014/main" id="{72E77E73-BFD5-E046-B282-E561CE44F426}"/>
              </a:ext>
            </a:extLst>
          </p:cNvPr>
          <p:cNvSpPr/>
          <p:nvPr/>
        </p:nvSpPr>
        <p:spPr>
          <a:xfrm>
            <a:off x="605456" y="1773834"/>
            <a:ext cx="6288901" cy="523220"/>
          </a:xfrm>
          <a:prstGeom prst="rect">
            <a:avLst/>
          </a:prstGeom>
        </p:spPr>
        <p:txBody>
          <a:bodyPr wrap="none">
            <a:spAutoFit/>
          </a:bodyPr>
          <a:lstStyle/>
          <a:p>
            <a:r>
              <a:rPr lang="ja-JP" altLang="en-US" sz="2800"/>
              <a:t>医療機関の紹介など各種相談への対応</a:t>
            </a:r>
          </a:p>
        </p:txBody>
      </p:sp>
      <p:sp>
        <p:nvSpPr>
          <p:cNvPr id="17" name="正方形/長方形 16">
            <a:extLst>
              <a:ext uri="{FF2B5EF4-FFF2-40B4-BE49-F238E27FC236}">
                <a16:creationId xmlns:a16="http://schemas.microsoft.com/office/drawing/2014/main" id="{20768F7B-F6BB-1E4E-A40C-72C6B7C50FBB}"/>
              </a:ext>
            </a:extLst>
          </p:cNvPr>
          <p:cNvSpPr/>
          <p:nvPr/>
        </p:nvSpPr>
        <p:spPr>
          <a:xfrm>
            <a:off x="605456" y="3414847"/>
            <a:ext cx="9520555" cy="954107"/>
          </a:xfrm>
          <a:prstGeom prst="rect">
            <a:avLst/>
          </a:prstGeom>
        </p:spPr>
        <p:txBody>
          <a:bodyPr wrap="none">
            <a:spAutoFit/>
          </a:bodyPr>
          <a:lstStyle/>
          <a:p>
            <a:r>
              <a:rPr lang="ja-JP" altLang="en-US" sz="2800"/>
              <a:t>　多様な活動を行うため様々な職種の方に参画して頂き、</a:t>
            </a:r>
            <a:endParaRPr lang="en-US" altLang="ja-JP" sz="2800" dirty="0"/>
          </a:p>
          <a:p>
            <a:r>
              <a:rPr lang="ja-JP" altLang="en-US" sz="2800"/>
              <a:t>子どもを導く大人の皆様のコミュニティの場</a:t>
            </a:r>
          </a:p>
        </p:txBody>
      </p:sp>
      <p:sp>
        <p:nvSpPr>
          <p:cNvPr id="18" name="正方形/長方形 17">
            <a:extLst>
              <a:ext uri="{FF2B5EF4-FFF2-40B4-BE49-F238E27FC236}">
                <a16:creationId xmlns:a16="http://schemas.microsoft.com/office/drawing/2014/main" id="{ED18ACD1-382A-4843-B230-6CC1927D0F2B}"/>
              </a:ext>
            </a:extLst>
          </p:cNvPr>
          <p:cNvSpPr/>
          <p:nvPr/>
        </p:nvSpPr>
        <p:spPr>
          <a:xfrm>
            <a:off x="605456" y="5036832"/>
            <a:ext cx="9921306" cy="523220"/>
          </a:xfrm>
          <a:prstGeom prst="rect">
            <a:avLst/>
          </a:prstGeom>
        </p:spPr>
        <p:txBody>
          <a:bodyPr wrap="none">
            <a:spAutoFit/>
          </a:bodyPr>
          <a:lstStyle/>
          <a:p>
            <a:r>
              <a:rPr lang="ja-JP" altLang="en-US" sz="2800"/>
              <a:t>若手が学び、</a:t>
            </a:r>
            <a:r>
              <a:rPr lang="en-US" altLang="ja-JP" sz="2800" dirty="0"/>
              <a:t>47</a:t>
            </a:r>
            <a:r>
              <a:rPr lang="ja-JP" altLang="en-US" sz="2800"/>
              <a:t>コミュニティを各地で創設し活動を広げる</a:t>
            </a:r>
          </a:p>
        </p:txBody>
      </p:sp>
      <p:sp>
        <p:nvSpPr>
          <p:cNvPr id="20" name="正方形/長方形 19">
            <a:extLst>
              <a:ext uri="{FF2B5EF4-FFF2-40B4-BE49-F238E27FC236}">
                <a16:creationId xmlns:a16="http://schemas.microsoft.com/office/drawing/2014/main" id="{93CA31F3-FF40-2341-AD34-00F305198FE7}"/>
              </a:ext>
            </a:extLst>
          </p:cNvPr>
          <p:cNvSpPr/>
          <p:nvPr/>
        </p:nvSpPr>
        <p:spPr>
          <a:xfrm>
            <a:off x="258503" y="5658502"/>
            <a:ext cx="4288353" cy="584775"/>
          </a:xfrm>
          <a:prstGeom prst="rect">
            <a:avLst/>
          </a:prstGeom>
          <a:ln>
            <a:solidFill>
              <a:srgbClr val="0070C0"/>
            </a:solidFill>
          </a:ln>
        </p:spPr>
        <p:txBody>
          <a:bodyPr wrap="none">
            <a:spAutoFit/>
          </a:bodyPr>
          <a:lstStyle/>
          <a:p>
            <a:r>
              <a:rPr lang="en-US" altLang="ja-JP" sz="3200" dirty="0"/>
              <a:t>④</a:t>
            </a:r>
            <a:r>
              <a:rPr lang="ja-JP" altLang="en-US" sz="3200"/>
              <a:t>施設利用者間の指導</a:t>
            </a:r>
          </a:p>
        </p:txBody>
      </p:sp>
      <p:sp>
        <p:nvSpPr>
          <p:cNvPr id="21" name="正方形/長方形 20">
            <a:extLst>
              <a:ext uri="{FF2B5EF4-FFF2-40B4-BE49-F238E27FC236}">
                <a16:creationId xmlns:a16="http://schemas.microsoft.com/office/drawing/2014/main" id="{263981AC-E42A-F441-8810-D9559C98F0F4}"/>
              </a:ext>
            </a:extLst>
          </p:cNvPr>
          <p:cNvSpPr/>
          <p:nvPr/>
        </p:nvSpPr>
        <p:spPr>
          <a:xfrm>
            <a:off x="605456" y="6224210"/>
            <a:ext cx="12034064" cy="523220"/>
          </a:xfrm>
          <a:prstGeom prst="rect">
            <a:avLst/>
          </a:prstGeom>
        </p:spPr>
        <p:txBody>
          <a:bodyPr wrap="none">
            <a:spAutoFit/>
          </a:bodyPr>
          <a:lstStyle/>
          <a:p>
            <a:r>
              <a:rPr lang="ja-JP" altLang="en-US" sz="2800"/>
              <a:t>施設利用して頂く大人の皆さんに、共育塾の子ども指導に関わって頂く</a:t>
            </a:r>
          </a:p>
        </p:txBody>
      </p:sp>
    </p:spTree>
    <p:extLst>
      <p:ext uri="{BB962C8B-B14F-4D97-AF65-F5344CB8AC3E}">
        <p14:creationId xmlns:p14="http://schemas.microsoft.com/office/powerpoint/2010/main" val="1276791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502B3D-A086-0F41-9C50-986B264BC601}"/>
              </a:ext>
            </a:extLst>
          </p:cNvPr>
          <p:cNvSpPr>
            <a:spLocks noGrp="1"/>
          </p:cNvSpPr>
          <p:nvPr>
            <p:ph type="ctrTitle"/>
          </p:nvPr>
        </p:nvSpPr>
        <p:spPr>
          <a:xfrm>
            <a:off x="1353143" y="2800682"/>
            <a:ext cx="9659815" cy="775318"/>
          </a:xfrm>
        </p:spPr>
        <p:txBody>
          <a:bodyPr/>
          <a:lstStyle/>
          <a:p>
            <a:pPr algn="ctr"/>
            <a:r>
              <a:rPr kumimoji="1" lang="ja-JP" altLang="en-US" sz="4400">
                <a:solidFill>
                  <a:schemeClr val="tx1"/>
                </a:solidFill>
              </a:rPr>
              <a:t>子供育成ための共育塾の</a:t>
            </a:r>
            <a:r>
              <a:rPr lang="ja-JP" altLang="en-US" sz="4400">
                <a:solidFill>
                  <a:schemeClr val="tx1"/>
                </a:solidFill>
              </a:rPr>
              <a:t>構造</a:t>
            </a:r>
            <a:endParaRPr kumimoji="1" lang="ja-JP" altLang="en-US" sz="4400">
              <a:solidFill>
                <a:schemeClr val="tx1"/>
              </a:solidFill>
            </a:endParaRPr>
          </a:p>
        </p:txBody>
      </p:sp>
    </p:spTree>
    <p:extLst>
      <p:ext uri="{BB962C8B-B14F-4D97-AF65-F5344CB8AC3E}">
        <p14:creationId xmlns:p14="http://schemas.microsoft.com/office/powerpoint/2010/main" val="1409570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18BA5-4A37-6849-AEAE-FEE6B396FC30}"/>
              </a:ext>
            </a:extLst>
          </p:cNvPr>
          <p:cNvSpPr>
            <a:spLocks noGrp="1"/>
          </p:cNvSpPr>
          <p:nvPr>
            <p:ph type="title"/>
          </p:nvPr>
        </p:nvSpPr>
        <p:spPr>
          <a:xfrm>
            <a:off x="838200" y="365125"/>
            <a:ext cx="10515600" cy="1325563"/>
          </a:xfrm>
        </p:spPr>
        <p:txBody>
          <a:bodyPr/>
          <a:lstStyle/>
          <a:p>
            <a:r>
              <a:rPr lang="ja-JP" altLang="en-US"/>
              <a:t>共育塾とは</a:t>
            </a:r>
            <a:endParaRPr kumimoji="1" lang="ja-JP" altLang="en-US"/>
          </a:p>
        </p:txBody>
      </p:sp>
      <p:sp>
        <p:nvSpPr>
          <p:cNvPr id="4" name="正方形/長方形 3">
            <a:extLst>
              <a:ext uri="{FF2B5EF4-FFF2-40B4-BE49-F238E27FC236}">
                <a16:creationId xmlns:a16="http://schemas.microsoft.com/office/drawing/2014/main" id="{98172457-6DFD-294C-8DCE-4AE2EE0F4A6E}"/>
              </a:ext>
            </a:extLst>
          </p:cNvPr>
          <p:cNvSpPr/>
          <p:nvPr/>
        </p:nvSpPr>
        <p:spPr>
          <a:xfrm>
            <a:off x="3432556" y="1706041"/>
            <a:ext cx="1005403" cy="584775"/>
          </a:xfrm>
          <a:prstGeom prst="rect">
            <a:avLst/>
          </a:prstGeom>
          <a:ln>
            <a:solidFill>
              <a:schemeClr val="accent1"/>
            </a:solidFill>
          </a:ln>
        </p:spPr>
        <p:txBody>
          <a:bodyPr wrap="none">
            <a:spAutoFit/>
          </a:bodyPr>
          <a:lstStyle/>
          <a:p>
            <a:r>
              <a:rPr lang="ja-JP" altLang="en-US" sz="3200"/>
              <a:t>生徒</a:t>
            </a:r>
            <a:endParaRPr lang="en-US" altLang="ja-JP" sz="3200" dirty="0"/>
          </a:p>
        </p:txBody>
      </p:sp>
      <p:sp>
        <p:nvSpPr>
          <p:cNvPr id="7" name="正方形/長方形 6">
            <a:extLst>
              <a:ext uri="{FF2B5EF4-FFF2-40B4-BE49-F238E27FC236}">
                <a16:creationId xmlns:a16="http://schemas.microsoft.com/office/drawing/2014/main" id="{E0D31356-FC86-7A4E-A12C-EBE348325C6D}"/>
              </a:ext>
            </a:extLst>
          </p:cNvPr>
          <p:cNvSpPr/>
          <p:nvPr/>
        </p:nvSpPr>
        <p:spPr>
          <a:xfrm>
            <a:off x="1761640" y="2576177"/>
            <a:ext cx="7571303" cy="584775"/>
          </a:xfrm>
          <a:prstGeom prst="rect">
            <a:avLst/>
          </a:prstGeom>
        </p:spPr>
        <p:txBody>
          <a:bodyPr wrap="none">
            <a:spAutoFit/>
          </a:bodyPr>
          <a:lstStyle/>
          <a:p>
            <a:r>
              <a:rPr lang="ja-JP" altLang="en-US" sz="3200">
                <a:solidFill>
                  <a:srgbClr val="0070C0"/>
                </a:solidFill>
              </a:rPr>
              <a:t>共に学び続けことで尊敬しあえる関係へ</a:t>
            </a:r>
          </a:p>
        </p:txBody>
      </p:sp>
      <p:sp>
        <p:nvSpPr>
          <p:cNvPr id="8" name="正方形/長方形 7">
            <a:extLst>
              <a:ext uri="{FF2B5EF4-FFF2-40B4-BE49-F238E27FC236}">
                <a16:creationId xmlns:a16="http://schemas.microsoft.com/office/drawing/2014/main" id="{C891094C-BEBA-8942-91A4-525A5FCF8764}"/>
              </a:ext>
            </a:extLst>
          </p:cNvPr>
          <p:cNvSpPr/>
          <p:nvPr/>
        </p:nvSpPr>
        <p:spPr>
          <a:xfrm>
            <a:off x="406943" y="3559761"/>
            <a:ext cx="5519460" cy="584775"/>
          </a:xfrm>
          <a:prstGeom prst="rect">
            <a:avLst/>
          </a:prstGeom>
        </p:spPr>
        <p:txBody>
          <a:bodyPr wrap="none">
            <a:spAutoFit/>
          </a:bodyPr>
          <a:lstStyle/>
          <a:p>
            <a:r>
              <a:rPr lang="ja-JP" altLang="en-US" sz="3200"/>
              <a:t>「本気な人との出会いの場」</a:t>
            </a:r>
            <a:endParaRPr lang="en-US" altLang="ja-JP" sz="3200" dirty="0"/>
          </a:p>
        </p:txBody>
      </p:sp>
      <p:sp>
        <p:nvSpPr>
          <p:cNvPr id="10" name="正方形/長方形 9">
            <a:extLst>
              <a:ext uri="{FF2B5EF4-FFF2-40B4-BE49-F238E27FC236}">
                <a16:creationId xmlns:a16="http://schemas.microsoft.com/office/drawing/2014/main" id="{20FEF376-029B-914F-A679-ED536BEFA386}"/>
              </a:ext>
            </a:extLst>
          </p:cNvPr>
          <p:cNvSpPr/>
          <p:nvPr/>
        </p:nvSpPr>
        <p:spPr>
          <a:xfrm>
            <a:off x="6503660" y="1706042"/>
            <a:ext cx="1415772" cy="584775"/>
          </a:xfrm>
          <a:prstGeom prst="rect">
            <a:avLst/>
          </a:prstGeom>
          <a:ln>
            <a:solidFill>
              <a:schemeClr val="accent1"/>
            </a:solidFill>
          </a:ln>
        </p:spPr>
        <p:txBody>
          <a:bodyPr wrap="none">
            <a:spAutoFit/>
          </a:bodyPr>
          <a:lstStyle/>
          <a:p>
            <a:r>
              <a:rPr lang="ja-JP" altLang="en-US" sz="3200"/>
              <a:t>指導者</a:t>
            </a:r>
            <a:endParaRPr lang="en-US" altLang="ja-JP" sz="3200" dirty="0"/>
          </a:p>
        </p:txBody>
      </p:sp>
      <p:sp>
        <p:nvSpPr>
          <p:cNvPr id="3" name="左右矢印 2">
            <a:extLst>
              <a:ext uri="{FF2B5EF4-FFF2-40B4-BE49-F238E27FC236}">
                <a16:creationId xmlns:a16="http://schemas.microsoft.com/office/drawing/2014/main" id="{77CA9750-DB28-C845-AB40-6FE852A8C122}"/>
              </a:ext>
            </a:extLst>
          </p:cNvPr>
          <p:cNvSpPr/>
          <p:nvPr/>
        </p:nvSpPr>
        <p:spPr>
          <a:xfrm>
            <a:off x="4929924" y="1836063"/>
            <a:ext cx="1237411" cy="41160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D89C7A2-E9C7-8E46-97A5-FE959B976968}"/>
              </a:ext>
            </a:extLst>
          </p:cNvPr>
          <p:cNvSpPr/>
          <p:nvPr/>
        </p:nvSpPr>
        <p:spPr>
          <a:xfrm>
            <a:off x="1351270" y="4218548"/>
            <a:ext cx="8392041" cy="584775"/>
          </a:xfrm>
          <a:prstGeom prst="rect">
            <a:avLst/>
          </a:prstGeom>
        </p:spPr>
        <p:txBody>
          <a:bodyPr wrap="none">
            <a:spAutoFit/>
          </a:bodyPr>
          <a:lstStyle/>
          <a:p>
            <a:r>
              <a:rPr lang="ja-JP" altLang="en-US" sz="3200"/>
              <a:t>ここに来れば課題を解決できる場でありたい</a:t>
            </a:r>
            <a:endParaRPr lang="en-US" altLang="ja-JP" sz="3200" dirty="0"/>
          </a:p>
        </p:txBody>
      </p:sp>
      <p:sp>
        <p:nvSpPr>
          <p:cNvPr id="14" name="正方形/長方形 13">
            <a:extLst>
              <a:ext uri="{FF2B5EF4-FFF2-40B4-BE49-F238E27FC236}">
                <a16:creationId xmlns:a16="http://schemas.microsoft.com/office/drawing/2014/main" id="{B068D063-3AC1-634A-AD8B-11B9946827C1}"/>
              </a:ext>
            </a:extLst>
          </p:cNvPr>
          <p:cNvSpPr/>
          <p:nvPr/>
        </p:nvSpPr>
        <p:spPr>
          <a:xfrm>
            <a:off x="406943" y="4948947"/>
            <a:ext cx="5109091" cy="584775"/>
          </a:xfrm>
          <a:prstGeom prst="rect">
            <a:avLst/>
          </a:prstGeom>
        </p:spPr>
        <p:txBody>
          <a:bodyPr wrap="none">
            <a:spAutoFit/>
          </a:bodyPr>
          <a:lstStyle/>
          <a:p>
            <a:r>
              <a:rPr lang="ja-JP" altLang="en-US" sz="3200"/>
              <a:t>「この場で育ち指導者へ」</a:t>
            </a:r>
            <a:endParaRPr lang="en-US" altLang="ja-JP" sz="3200" dirty="0"/>
          </a:p>
        </p:txBody>
      </p:sp>
      <p:sp>
        <p:nvSpPr>
          <p:cNvPr id="16" name="正方形/長方形 15">
            <a:extLst>
              <a:ext uri="{FF2B5EF4-FFF2-40B4-BE49-F238E27FC236}">
                <a16:creationId xmlns:a16="http://schemas.microsoft.com/office/drawing/2014/main" id="{2E97128A-61E9-C84C-B4C5-03009AE7AC1C}"/>
              </a:ext>
            </a:extLst>
          </p:cNvPr>
          <p:cNvSpPr/>
          <p:nvPr/>
        </p:nvSpPr>
        <p:spPr>
          <a:xfrm>
            <a:off x="1351270" y="5568531"/>
            <a:ext cx="10443885" cy="584775"/>
          </a:xfrm>
          <a:prstGeom prst="rect">
            <a:avLst/>
          </a:prstGeom>
        </p:spPr>
        <p:txBody>
          <a:bodyPr wrap="none">
            <a:spAutoFit/>
          </a:bodyPr>
          <a:lstStyle/>
          <a:p>
            <a:r>
              <a:rPr lang="ja-JP" altLang="en-US" sz="3200"/>
              <a:t>共育塾で育った人が地域で指導者として活動して欲しい</a:t>
            </a:r>
            <a:endParaRPr lang="en-US" altLang="ja-JP" sz="3200" dirty="0"/>
          </a:p>
        </p:txBody>
      </p:sp>
      <p:sp>
        <p:nvSpPr>
          <p:cNvPr id="17" name="正方形/長方形 16">
            <a:extLst>
              <a:ext uri="{FF2B5EF4-FFF2-40B4-BE49-F238E27FC236}">
                <a16:creationId xmlns:a16="http://schemas.microsoft.com/office/drawing/2014/main" id="{304F973B-957E-3944-B9C6-E736A3B89300}"/>
              </a:ext>
            </a:extLst>
          </p:cNvPr>
          <p:cNvSpPr/>
          <p:nvPr/>
        </p:nvSpPr>
        <p:spPr>
          <a:xfrm>
            <a:off x="1849223" y="6338133"/>
            <a:ext cx="10597773" cy="523220"/>
          </a:xfrm>
          <a:prstGeom prst="rect">
            <a:avLst/>
          </a:prstGeom>
        </p:spPr>
        <p:txBody>
          <a:bodyPr wrap="none">
            <a:spAutoFit/>
          </a:bodyPr>
          <a:lstStyle/>
          <a:p>
            <a:r>
              <a:rPr lang="en-US" altLang="ja-JP" sz="2800" dirty="0"/>
              <a:t>*</a:t>
            </a:r>
            <a:r>
              <a:rPr lang="ja-JP" altLang="en-US" sz="2800"/>
              <a:t>指導者＝指し示し導く者、地域社会のお役に立つ活動をする者</a:t>
            </a:r>
          </a:p>
        </p:txBody>
      </p:sp>
    </p:spTree>
    <p:extLst>
      <p:ext uri="{BB962C8B-B14F-4D97-AF65-F5344CB8AC3E}">
        <p14:creationId xmlns:p14="http://schemas.microsoft.com/office/powerpoint/2010/main" val="1040557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18BA5-4A37-6849-AEAE-FEE6B396FC30}"/>
              </a:ext>
            </a:extLst>
          </p:cNvPr>
          <p:cNvSpPr>
            <a:spLocks noGrp="1"/>
          </p:cNvSpPr>
          <p:nvPr>
            <p:ph type="title"/>
          </p:nvPr>
        </p:nvSpPr>
        <p:spPr>
          <a:xfrm>
            <a:off x="838200" y="365125"/>
            <a:ext cx="10515600" cy="1325563"/>
          </a:xfrm>
        </p:spPr>
        <p:txBody>
          <a:bodyPr/>
          <a:lstStyle/>
          <a:p>
            <a:r>
              <a:rPr lang="ja-JP" altLang="en-US"/>
              <a:t>共育塾の特徴　</a:t>
            </a:r>
            <a:r>
              <a:rPr lang="en-US" altLang="ja-JP" dirty="0"/>
              <a:t>〜</a:t>
            </a:r>
            <a:r>
              <a:rPr lang="ja-JP" altLang="en-US"/>
              <a:t>指導者</a:t>
            </a:r>
            <a:r>
              <a:rPr lang="en-US" altLang="ja-JP" dirty="0"/>
              <a:t>〜</a:t>
            </a:r>
            <a:endParaRPr kumimoji="1" lang="ja-JP" altLang="en-US"/>
          </a:p>
        </p:txBody>
      </p:sp>
      <p:sp>
        <p:nvSpPr>
          <p:cNvPr id="8" name="正方形/長方形 7">
            <a:extLst>
              <a:ext uri="{FF2B5EF4-FFF2-40B4-BE49-F238E27FC236}">
                <a16:creationId xmlns:a16="http://schemas.microsoft.com/office/drawing/2014/main" id="{C891094C-BEBA-8942-91A4-525A5FCF8764}"/>
              </a:ext>
            </a:extLst>
          </p:cNvPr>
          <p:cNvSpPr/>
          <p:nvPr/>
        </p:nvSpPr>
        <p:spPr>
          <a:xfrm>
            <a:off x="582041" y="1543924"/>
            <a:ext cx="7981672" cy="584775"/>
          </a:xfrm>
          <a:prstGeom prst="rect">
            <a:avLst/>
          </a:prstGeom>
        </p:spPr>
        <p:txBody>
          <a:bodyPr wrap="none">
            <a:spAutoFit/>
          </a:bodyPr>
          <a:lstStyle/>
          <a:p>
            <a:r>
              <a:rPr lang="en-US" altLang="ja-JP" sz="3200" dirty="0"/>
              <a:t>①</a:t>
            </a:r>
            <a:r>
              <a:rPr lang="ja-JP" altLang="en-US" sz="3200"/>
              <a:t>教育や医療を学び資格を持った者が指導</a:t>
            </a:r>
            <a:endParaRPr lang="en-US" altLang="ja-JP" sz="3200" dirty="0"/>
          </a:p>
        </p:txBody>
      </p:sp>
      <p:sp>
        <p:nvSpPr>
          <p:cNvPr id="13" name="正方形/長方形 12">
            <a:extLst>
              <a:ext uri="{FF2B5EF4-FFF2-40B4-BE49-F238E27FC236}">
                <a16:creationId xmlns:a16="http://schemas.microsoft.com/office/drawing/2014/main" id="{2D89C7A2-E9C7-8E46-97A5-FE959B976968}"/>
              </a:ext>
            </a:extLst>
          </p:cNvPr>
          <p:cNvSpPr/>
          <p:nvPr/>
        </p:nvSpPr>
        <p:spPr>
          <a:xfrm>
            <a:off x="582041" y="3030489"/>
            <a:ext cx="4698722" cy="584775"/>
          </a:xfrm>
          <a:prstGeom prst="rect">
            <a:avLst/>
          </a:prstGeom>
        </p:spPr>
        <p:txBody>
          <a:bodyPr wrap="none">
            <a:spAutoFit/>
          </a:bodyPr>
          <a:lstStyle/>
          <a:p>
            <a:r>
              <a:rPr lang="en-US" altLang="ja-JP" sz="3200" dirty="0"/>
              <a:t>②</a:t>
            </a:r>
            <a:r>
              <a:rPr lang="ja-JP" altLang="en-US" sz="3200"/>
              <a:t>仕事を引退された方々</a:t>
            </a:r>
            <a:endParaRPr lang="en-US" altLang="ja-JP" sz="3200" dirty="0"/>
          </a:p>
        </p:txBody>
      </p:sp>
      <p:sp>
        <p:nvSpPr>
          <p:cNvPr id="14" name="正方形/長方形 13">
            <a:extLst>
              <a:ext uri="{FF2B5EF4-FFF2-40B4-BE49-F238E27FC236}">
                <a16:creationId xmlns:a16="http://schemas.microsoft.com/office/drawing/2014/main" id="{B068D063-3AC1-634A-AD8B-11B9946827C1}"/>
              </a:ext>
            </a:extLst>
          </p:cNvPr>
          <p:cNvSpPr/>
          <p:nvPr/>
        </p:nvSpPr>
        <p:spPr>
          <a:xfrm>
            <a:off x="2172007" y="5285197"/>
            <a:ext cx="7571303" cy="584775"/>
          </a:xfrm>
          <a:prstGeom prst="rect">
            <a:avLst/>
          </a:prstGeom>
        </p:spPr>
        <p:txBody>
          <a:bodyPr wrap="none">
            <a:spAutoFit/>
          </a:bodyPr>
          <a:lstStyle/>
          <a:p>
            <a:r>
              <a:rPr lang="ja-JP" altLang="en-US" sz="3200"/>
              <a:t>→子どもの活動に携わるきっかけづくり</a:t>
            </a:r>
            <a:endParaRPr lang="en-US" altLang="ja-JP" sz="3200" dirty="0"/>
          </a:p>
        </p:txBody>
      </p:sp>
      <p:sp>
        <p:nvSpPr>
          <p:cNvPr id="15" name="正方形/長方形 14">
            <a:extLst>
              <a:ext uri="{FF2B5EF4-FFF2-40B4-BE49-F238E27FC236}">
                <a16:creationId xmlns:a16="http://schemas.microsoft.com/office/drawing/2014/main" id="{B57BFB3A-D449-A14E-A2DC-A7ABA2AD6D79}"/>
              </a:ext>
            </a:extLst>
          </p:cNvPr>
          <p:cNvSpPr/>
          <p:nvPr/>
        </p:nvSpPr>
        <p:spPr>
          <a:xfrm>
            <a:off x="2172007" y="2170366"/>
            <a:ext cx="7160935" cy="584775"/>
          </a:xfrm>
          <a:prstGeom prst="rect">
            <a:avLst/>
          </a:prstGeom>
        </p:spPr>
        <p:txBody>
          <a:bodyPr wrap="none">
            <a:spAutoFit/>
          </a:bodyPr>
          <a:lstStyle/>
          <a:p>
            <a:r>
              <a:rPr lang="ja-JP" altLang="en-US" sz="3200"/>
              <a:t>→親が安心して塾に預けることが可能</a:t>
            </a:r>
            <a:endParaRPr lang="en-US" altLang="ja-JP" sz="3200" dirty="0"/>
          </a:p>
        </p:txBody>
      </p:sp>
      <p:sp>
        <p:nvSpPr>
          <p:cNvPr id="18" name="正方形/長方形 17">
            <a:extLst>
              <a:ext uri="{FF2B5EF4-FFF2-40B4-BE49-F238E27FC236}">
                <a16:creationId xmlns:a16="http://schemas.microsoft.com/office/drawing/2014/main" id="{7D451D14-FE75-174D-8412-D240EA53F29F}"/>
              </a:ext>
            </a:extLst>
          </p:cNvPr>
          <p:cNvSpPr/>
          <p:nvPr/>
        </p:nvSpPr>
        <p:spPr>
          <a:xfrm>
            <a:off x="2172007" y="3698599"/>
            <a:ext cx="9212778" cy="584775"/>
          </a:xfrm>
          <a:prstGeom prst="rect">
            <a:avLst/>
          </a:prstGeom>
        </p:spPr>
        <p:txBody>
          <a:bodyPr wrap="none">
            <a:spAutoFit/>
          </a:bodyPr>
          <a:lstStyle/>
          <a:p>
            <a:r>
              <a:rPr lang="ja-JP" altLang="en-US" sz="3200"/>
              <a:t>→次の世代へ思いや技術を伝える（孫育ての場）</a:t>
            </a:r>
            <a:endParaRPr lang="en-US" altLang="ja-JP" sz="3200" dirty="0"/>
          </a:p>
        </p:txBody>
      </p:sp>
      <p:sp>
        <p:nvSpPr>
          <p:cNvPr id="19" name="正方形/長方形 18">
            <a:extLst>
              <a:ext uri="{FF2B5EF4-FFF2-40B4-BE49-F238E27FC236}">
                <a16:creationId xmlns:a16="http://schemas.microsoft.com/office/drawing/2014/main" id="{8DCDCC06-E21A-F948-BA66-5B51993C8181}"/>
              </a:ext>
            </a:extLst>
          </p:cNvPr>
          <p:cNvSpPr/>
          <p:nvPr/>
        </p:nvSpPr>
        <p:spPr>
          <a:xfrm>
            <a:off x="582041" y="4601285"/>
            <a:ext cx="7571303" cy="584775"/>
          </a:xfrm>
          <a:prstGeom prst="rect">
            <a:avLst/>
          </a:prstGeom>
        </p:spPr>
        <p:txBody>
          <a:bodyPr wrap="none">
            <a:spAutoFit/>
          </a:bodyPr>
          <a:lstStyle/>
          <a:p>
            <a:r>
              <a:rPr lang="en-US" altLang="ja-JP" sz="3200" dirty="0"/>
              <a:t>③</a:t>
            </a:r>
            <a:r>
              <a:rPr lang="ja-JP" altLang="en-US" sz="3200"/>
              <a:t>スポーツ選手のセカンドキャリア支援</a:t>
            </a:r>
            <a:endParaRPr lang="en-US" altLang="ja-JP" sz="3200" dirty="0"/>
          </a:p>
        </p:txBody>
      </p:sp>
      <p:sp>
        <p:nvSpPr>
          <p:cNvPr id="20" name="正方形/長方形 19">
            <a:extLst>
              <a:ext uri="{FF2B5EF4-FFF2-40B4-BE49-F238E27FC236}">
                <a16:creationId xmlns:a16="http://schemas.microsoft.com/office/drawing/2014/main" id="{59F628A0-19BB-B441-9617-B77EFD6613B5}"/>
              </a:ext>
            </a:extLst>
          </p:cNvPr>
          <p:cNvSpPr/>
          <p:nvPr/>
        </p:nvSpPr>
        <p:spPr>
          <a:xfrm>
            <a:off x="189692" y="6145976"/>
            <a:ext cx="11674991" cy="584775"/>
          </a:xfrm>
          <a:prstGeom prst="rect">
            <a:avLst/>
          </a:prstGeom>
        </p:spPr>
        <p:txBody>
          <a:bodyPr wrap="none">
            <a:spAutoFit/>
          </a:bodyPr>
          <a:lstStyle/>
          <a:p>
            <a:r>
              <a:rPr lang="ja-JP" altLang="en-US" sz="3200"/>
              <a:t>キャリア教育として様々な人に触れ将来の仕事のあり方を問う</a:t>
            </a:r>
            <a:endParaRPr lang="en-US" altLang="ja-JP" sz="3200" dirty="0"/>
          </a:p>
        </p:txBody>
      </p:sp>
    </p:spTree>
    <p:extLst>
      <p:ext uri="{BB962C8B-B14F-4D97-AF65-F5344CB8AC3E}">
        <p14:creationId xmlns:p14="http://schemas.microsoft.com/office/powerpoint/2010/main" val="510759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18BA5-4A37-6849-AEAE-FEE6B396FC30}"/>
              </a:ext>
            </a:extLst>
          </p:cNvPr>
          <p:cNvSpPr>
            <a:spLocks noGrp="1"/>
          </p:cNvSpPr>
          <p:nvPr>
            <p:ph type="title"/>
          </p:nvPr>
        </p:nvSpPr>
        <p:spPr>
          <a:xfrm>
            <a:off x="838200" y="365125"/>
            <a:ext cx="10515600" cy="1325563"/>
          </a:xfrm>
        </p:spPr>
        <p:txBody>
          <a:bodyPr/>
          <a:lstStyle/>
          <a:p>
            <a:r>
              <a:rPr lang="ja-JP" altLang="en-US"/>
              <a:t>共育塾の特徴　</a:t>
            </a:r>
            <a:r>
              <a:rPr lang="en-US" altLang="ja-JP" dirty="0"/>
              <a:t>〜</a:t>
            </a:r>
            <a:r>
              <a:rPr lang="ja-JP" altLang="en-US"/>
              <a:t>年代別</a:t>
            </a:r>
            <a:r>
              <a:rPr lang="en-US" altLang="ja-JP" dirty="0"/>
              <a:t>〜</a:t>
            </a:r>
            <a:endParaRPr kumimoji="1" lang="ja-JP" altLang="en-US"/>
          </a:p>
        </p:txBody>
      </p:sp>
      <p:sp>
        <p:nvSpPr>
          <p:cNvPr id="8" name="正方形/長方形 7">
            <a:extLst>
              <a:ext uri="{FF2B5EF4-FFF2-40B4-BE49-F238E27FC236}">
                <a16:creationId xmlns:a16="http://schemas.microsoft.com/office/drawing/2014/main" id="{C891094C-BEBA-8942-91A4-525A5FCF8764}"/>
              </a:ext>
            </a:extLst>
          </p:cNvPr>
          <p:cNvSpPr/>
          <p:nvPr/>
        </p:nvSpPr>
        <p:spPr>
          <a:xfrm>
            <a:off x="582041" y="1543924"/>
            <a:ext cx="1415772" cy="584775"/>
          </a:xfrm>
          <a:prstGeom prst="rect">
            <a:avLst/>
          </a:prstGeom>
        </p:spPr>
        <p:txBody>
          <a:bodyPr wrap="none">
            <a:spAutoFit/>
          </a:bodyPr>
          <a:lstStyle/>
          <a:p>
            <a:r>
              <a:rPr lang="ja-JP" altLang="en-US" sz="3200"/>
              <a:t>小学生</a:t>
            </a:r>
            <a:endParaRPr lang="en-US" altLang="ja-JP" sz="3200" dirty="0"/>
          </a:p>
        </p:txBody>
      </p:sp>
      <p:sp>
        <p:nvSpPr>
          <p:cNvPr id="13" name="正方形/長方形 12">
            <a:extLst>
              <a:ext uri="{FF2B5EF4-FFF2-40B4-BE49-F238E27FC236}">
                <a16:creationId xmlns:a16="http://schemas.microsoft.com/office/drawing/2014/main" id="{2D89C7A2-E9C7-8E46-97A5-FE959B976968}"/>
              </a:ext>
            </a:extLst>
          </p:cNvPr>
          <p:cNvSpPr/>
          <p:nvPr/>
        </p:nvSpPr>
        <p:spPr>
          <a:xfrm>
            <a:off x="582041" y="2855394"/>
            <a:ext cx="1415772" cy="584775"/>
          </a:xfrm>
          <a:prstGeom prst="rect">
            <a:avLst/>
          </a:prstGeom>
        </p:spPr>
        <p:txBody>
          <a:bodyPr wrap="none">
            <a:spAutoFit/>
          </a:bodyPr>
          <a:lstStyle/>
          <a:p>
            <a:r>
              <a:rPr lang="ja-JP" altLang="en-US" sz="3200"/>
              <a:t>中学生</a:t>
            </a:r>
            <a:endParaRPr lang="en-US" altLang="ja-JP" sz="3200" dirty="0"/>
          </a:p>
        </p:txBody>
      </p:sp>
      <p:sp>
        <p:nvSpPr>
          <p:cNvPr id="14" name="正方形/長方形 13">
            <a:extLst>
              <a:ext uri="{FF2B5EF4-FFF2-40B4-BE49-F238E27FC236}">
                <a16:creationId xmlns:a16="http://schemas.microsoft.com/office/drawing/2014/main" id="{B068D063-3AC1-634A-AD8B-11B9946827C1}"/>
              </a:ext>
            </a:extLst>
          </p:cNvPr>
          <p:cNvSpPr/>
          <p:nvPr/>
        </p:nvSpPr>
        <p:spPr>
          <a:xfrm>
            <a:off x="1024147" y="4915552"/>
            <a:ext cx="5929828" cy="584775"/>
          </a:xfrm>
          <a:prstGeom prst="rect">
            <a:avLst/>
          </a:prstGeom>
        </p:spPr>
        <p:txBody>
          <a:bodyPr wrap="none">
            <a:spAutoFit/>
          </a:bodyPr>
          <a:lstStyle/>
          <a:p>
            <a:r>
              <a:rPr lang="ja-JP" altLang="en-US" sz="3200"/>
              <a:t>学習が中心（知的アスリート）</a:t>
            </a:r>
            <a:endParaRPr lang="en-US" altLang="ja-JP" sz="3200" dirty="0"/>
          </a:p>
        </p:txBody>
      </p:sp>
      <p:sp>
        <p:nvSpPr>
          <p:cNvPr id="15" name="正方形/長方形 14">
            <a:extLst>
              <a:ext uri="{FF2B5EF4-FFF2-40B4-BE49-F238E27FC236}">
                <a16:creationId xmlns:a16="http://schemas.microsoft.com/office/drawing/2014/main" id="{B57BFB3A-D449-A14E-A2DC-A7ABA2AD6D79}"/>
              </a:ext>
            </a:extLst>
          </p:cNvPr>
          <p:cNvSpPr/>
          <p:nvPr/>
        </p:nvSpPr>
        <p:spPr>
          <a:xfrm>
            <a:off x="1024147" y="2170366"/>
            <a:ext cx="5109091" cy="584775"/>
          </a:xfrm>
          <a:prstGeom prst="rect">
            <a:avLst/>
          </a:prstGeom>
        </p:spPr>
        <p:txBody>
          <a:bodyPr wrap="none">
            <a:spAutoFit/>
          </a:bodyPr>
          <a:lstStyle/>
          <a:p>
            <a:r>
              <a:rPr lang="ja-JP" altLang="en-US" sz="3200"/>
              <a:t>遊び運動が中心　＋</a:t>
            </a:r>
            <a:r>
              <a:rPr lang="en-US" altLang="ja-JP" sz="3200" dirty="0"/>
              <a:t>α</a:t>
            </a:r>
            <a:r>
              <a:rPr lang="ja-JP" altLang="en-US" sz="3200"/>
              <a:t>学習</a:t>
            </a:r>
            <a:endParaRPr lang="en-US" altLang="ja-JP" sz="3200" dirty="0"/>
          </a:p>
        </p:txBody>
      </p:sp>
      <p:sp>
        <p:nvSpPr>
          <p:cNvPr id="18" name="正方形/長方形 17">
            <a:extLst>
              <a:ext uri="{FF2B5EF4-FFF2-40B4-BE49-F238E27FC236}">
                <a16:creationId xmlns:a16="http://schemas.microsoft.com/office/drawing/2014/main" id="{7D451D14-FE75-174D-8412-D240EA53F29F}"/>
              </a:ext>
            </a:extLst>
          </p:cNvPr>
          <p:cNvSpPr/>
          <p:nvPr/>
        </p:nvSpPr>
        <p:spPr>
          <a:xfrm>
            <a:off x="1024147" y="3539306"/>
            <a:ext cx="5519460" cy="584775"/>
          </a:xfrm>
          <a:prstGeom prst="rect">
            <a:avLst/>
          </a:prstGeom>
        </p:spPr>
        <p:txBody>
          <a:bodyPr wrap="none">
            <a:spAutoFit/>
          </a:bodyPr>
          <a:lstStyle/>
          <a:p>
            <a:r>
              <a:rPr lang="ja-JP" altLang="en-US" sz="3200"/>
              <a:t>トレーニングと学習を同比率</a:t>
            </a:r>
            <a:endParaRPr lang="en-US" altLang="ja-JP" sz="3200" dirty="0"/>
          </a:p>
        </p:txBody>
      </p:sp>
      <p:sp>
        <p:nvSpPr>
          <p:cNvPr id="19" name="正方形/長方形 18">
            <a:extLst>
              <a:ext uri="{FF2B5EF4-FFF2-40B4-BE49-F238E27FC236}">
                <a16:creationId xmlns:a16="http://schemas.microsoft.com/office/drawing/2014/main" id="{8DCDCC06-E21A-F948-BA66-5B51993C8181}"/>
              </a:ext>
            </a:extLst>
          </p:cNvPr>
          <p:cNvSpPr/>
          <p:nvPr/>
        </p:nvSpPr>
        <p:spPr>
          <a:xfrm>
            <a:off x="582041" y="4231640"/>
            <a:ext cx="1415772" cy="584775"/>
          </a:xfrm>
          <a:prstGeom prst="rect">
            <a:avLst/>
          </a:prstGeom>
        </p:spPr>
        <p:txBody>
          <a:bodyPr wrap="none">
            <a:spAutoFit/>
          </a:bodyPr>
          <a:lstStyle/>
          <a:p>
            <a:r>
              <a:rPr lang="ja-JP" altLang="en-US" sz="3200"/>
              <a:t>高校生</a:t>
            </a:r>
            <a:endParaRPr lang="en-US" altLang="ja-JP" sz="3200" dirty="0"/>
          </a:p>
        </p:txBody>
      </p:sp>
      <p:sp>
        <p:nvSpPr>
          <p:cNvPr id="3" name="下矢印 2">
            <a:extLst>
              <a:ext uri="{FF2B5EF4-FFF2-40B4-BE49-F238E27FC236}">
                <a16:creationId xmlns:a16="http://schemas.microsoft.com/office/drawing/2014/main" id="{7FFC96C6-3BFE-384B-ADBF-AF1048DA206E}"/>
              </a:ext>
            </a:extLst>
          </p:cNvPr>
          <p:cNvSpPr/>
          <p:nvPr/>
        </p:nvSpPr>
        <p:spPr>
          <a:xfrm>
            <a:off x="7315200" y="1690688"/>
            <a:ext cx="466928" cy="3809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A51024A0-F6BE-DA4D-AD72-FBED2C09E06B}"/>
              </a:ext>
            </a:extLst>
          </p:cNvPr>
          <p:cNvSpPr/>
          <p:nvPr/>
        </p:nvSpPr>
        <p:spPr>
          <a:xfrm>
            <a:off x="7782128" y="3187448"/>
            <a:ext cx="1826141" cy="584775"/>
          </a:xfrm>
          <a:prstGeom prst="rect">
            <a:avLst/>
          </a:prstGeom>
        </p:spPr>
        <p:txBody>
          <a:bodyPr wrap="none">
            <a:spAutoFit/>
          </a:bodyPr>
          <a:lstStyle/>
          <a:p>
            <a:r>
              <a:rPr lang="ja-JP" altLang="en-US" sz="3200"/>
              <a:t>一貫教育</a:t>
            </a:r>
            <a:endParaRPr lang="en-US" altLang="ja-JP" sz="3200" dirty="0"/>
          </a:p>
        </p:txBody>
      </p:sp>
      <p:sp>
        <p:nvSpPr>
          <p:cNvPr id="16" name="正方形/長方形 15">
            <a:extLst>
              <a:ext uri="{FF2B5EF4-FFF2-40B4-BE49-F238E27FC236}">
                <a16:creationId xmlns:a16="http://schemas.microsoft.com/office/drawing/2014/main" id="{CFBD505F-4674-754A-9BAB-D3474C3CCB4F}"/>
              </a:ext>
            </a:extLst>
          </p:cNvPr>
          <p:cNvSpPr/>
          <p:nvPr/>
        </p:nvSpPr>
        <p:spPr>
          <a:xfrm>
            <a:off x="-74871" y="5800877"/>
            <a:ext cx="3877985" cy="584775"/>
          </a:xfrm>
          <a:prstGeom prst="rect">
            <a:avLst/>
          </a:prstGeom>
        </p:spPr>
        <p:txBody>
          <a:bodyPr wrap="none">
            <a:spAutoFit/>
          </a:bodyPr>
          <a:lstStyle/>
          <a:p>
            <a:r>
              <a:rPr lang="ja-JP" altLang="en-US" sz="3200"/>
              <a:t>一貫教育のメリット</a:t>
            </a:r>
            <a:endParaRPr lang="en-US" altLang="ja-JP" sz="3200" dirty="0"/>
          </a:p>
        </p:txBody>
      </p:sp>
      <p:sp>
        <p:nvSpPr>
          <p:cNvPr id="17" name="正方形/長方形 16">
            <a:extLst>
              <a:ext uri="{FF2B5EF4-FFF2-40B4-BE49-F238E27FC236}">
                <a16:creationId xmlns:a16="http://schemas.microsoft.com/office/drawing/2014/main" id="{11DAA029-E3B8-8F42-98FF-224CB18474B2}"/>
              </a:ext>
            </a:extLst>
          </p:cNvPr>
          <p:cNvSpPr/>
          <p:nvPr/>
        </p:nvSpPr>
        <p:spPr>
          <a:xfrm>
            <a:off x="582041" y="6273225"/>
            <a:ext cx="11674991" cy="584775"/>
          </a:xfrm>
          <a:prstGeom prst="rect">
            <a:avLst/>
          </a:prstGeom>
        </p:spPr>
        <p:txBody>
          <a:bodyPr wrap="none">
            <a:spAutoFit/>
          </a:bodyPr>
          <a:lstStyle/>
          <a:p>
            <a:r>
              <a:rPr lang="ja-JP" altLang="en-US" sz="3200"/>
              <a:t>指導者と生徒が長く深く関わり、共に本気でゴールを達成する</a:t>
            </a:r>
            <a:endParaRPr lang="en-US" altLang="ja-JP" sz="3200" dirty="0"/>
          </a:p>
        </p:txBody>
      </p:sp>
      <p:sp>
        <p:nvSpPr>
          <p:cNvPr id="4" name="正方形/長方形 3">
            <a:extLst>
              <a:ext uri="{FF2B5EF4-FFF2-40B4-BE49-F238E27FC236}">
                <a16:creationId xmlns:a16="http://schemas.microsoft.com/office/drawing/2014/main" id="{81538F2E-C81D-0740-86CE-26C7A413A56A}"/>
              </a:ext>
            </a:extLst>
          </p:cNvPr>
          <p:cNvSpPr/>
          <p:nvPr/>
        </p:nvSpPr>
        <p:spPr>
          <a:xfrm>
            <a:off x="288758" y="1543924"/>
            <a:ext cx="10668000" cy="41349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73456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18BA5-4A37-6849-AEAE-FEE6B396FC30}"/>
              </a:ext>
            </a:extLst>
          </p:cNvPr>
          <p:cNvSpPr>
            <a:spLocks noGrp="1"/>
          </p:cNvSpPr>
          <p:nvPr>
            <p:ph type="title"/>
          </p:nvPr>
        </p:nvSpPr>
        <p:spPr>
          <a:xfrm>
            <a:off x="838200" y="365125"/>
            <a:ext cx="10515600" cy="1325563"/>
          </a:xfrm>
        </p:spPr>
        <p:txBody>
          <a:bodyPr/>
          <a:lstStyle/>
          <a:p>
            <a:r>
              <a:rPr kumimoji="1" lang="ja-JP" altLang="en-US"/>
              <a:t>子供共育塾</a:t>
            </a:r>
          </a:p>
        </p:txBody>
      </p:sp>
      <p:sp>
        <p:nvSpPr>
          <p:cNvPr id="8" name="正方形/長方形 7">
            <a:extLst>
              <a:ext uri="{FF2B5EF4-FFF2-40B4-BE49-F238E27FC236}">
                <a16:creationId xmlns:a16="http://schemas.microsoft.com/office/drawing/2014/main" id="{C891094C-BEBA-8942-91A4-525A5FCF8764}"/>
              </a:ext>
            </a:extLst>
          </p:cNvPr>
          <p:cNvSpPr/>
          <p:nvPr/>
        </p:nvSpPr>
        <p:spPr>
          <a:xfrm>
            <a:off x="582041" y="1543924"/>
            <a:ext cx="11264622" cy="584775"/>
          </a:xfrm>
          <a:prstGeom prst="rect">
            <a:avLst/>
          </a:prstGeom>
        </p:spPr>
        <p:txBody>
          <a:bodyPr wrap="none">
            <a:spAutoFit/>
          </a:bodyPr>
          <a:lstStyle/>
          <a:p>
            <a:r>
              <a:rPr lang="en-US" altLang="ja-JP" sz="3200" dirty="0"/>
              <a:t>①</a:t>
            </a:r>
            <a:r>
              <a:rPr lang="ja-JP" altLang="en-US" sz="3200"/>
              <a:t>地域社会の未来を担う「人づくり」：あらゆる分野の体験</a:t>
            </a:r>
            <a:endParaRPr lang="en-US" altLang="ja-JP" sz="3200" dirty="0"/>
          </a:p>
        </p:txBody>
      </p:sp>
      <p:sp>
        <p:nvSpPr>
          <p:cNvPr id="13" name="正方形/長方形 12">
            <a:extLst>
              <a:ext uri="{FF2B5EF4-FFF2-40B4-BE49-F238E27FC236}">
                <a16:creationId xmlns:a16="http://schemas.microsoft.com/office/drawing/2014/main" id="{2D89C7A2-E9C7-8E46-97A5-FE959B976968}"/>
              </a:ext>
            </a:extLst>
          </p:cNvPr>
          <p:cNvSpPr/>
          <p:nvPr/>
        </p:nvSpPr>
        <p:spPr>
          <a:xfrm>
            <a:off x="582041" y="2446839"/>
            <a:ext cx="11674991" cy="584775"/>
          </a:xfrm>
          <a:prstGeom prst="rect">
            <a:avLst/>
          </a:prstGeom>
        </p:spPr>
        <p:txBody>
          <a:bodyPr wrap="none">
            <a:spAutoFit/>
          </a:bodyPr>
          <a:lstStyle/>
          <a:p>
            <a:r>
              <a:rPr lang="en-US" altLang="ja-JP" sz="3200" dirty="0"/>
              <a:t>②</a:t>
            </a:r>
            <a:r>
              <a:rPr lang="ja-JP" altLang="en-US" sz="3200"/>
              <a:t>子供の活動を通じて未来を創る：子供と大人のコミュニティ</a:t>
            </a:r>
            <a:endParaRPr lang="en-US" altLang="ja-JP" sz="3200" dirty="0"/>
          </a:p>
        </p:txBody>
      </p:sp>
      <p:sp>
        <p:nvSpPr>
          <p:cNvPr id="20" name="正方形/長方形 19">
            <a:extLst>
              <a:ext uri="{FF2B5EF4-FFF2-40B4-BE49-F238E27FC236}">
                <a16:creationId xmlns:a16="http://schemas.microsoft.com/office/drawing/2014/main" id="{34D9BB47-2945-264C-8CA6-6F478B72F78A}"/>
              </a:ext>
            </a:extLst>
          </p:cNvPr>
          <p:cNvSpPr/>
          <p:nvPr/>
        </p:nvSpPr>
        <p:spPr>
          <a:xfrm>
            <a:off x="463689" y="3505669"/>
            <a:ext cx="12085360" cy="1077218"/>
          </a:xfrm>
          <a:prstGeom prst="rect">
            <a:avLst/>
          </a:prstGeom>
        </p:spPr>
        <p:txBody>
          <a:bodyPr wrap="none">
            <a:spAutoFit/>
          </a:bodyPr>
          <a:lstStyle/>
          <a:p>
            <a:r>
              <a:rPr lang="ja-JP" altLang="en-US" sz="3200"/>
              <a:t>学習やスポーツなど幅広く学び、多くの人とと触れ合う</a:t>
            </a:r>
            <a:endParaRPr lang="en-US" altLang="ja-JP" sz="3200" dirty="0"/>
          </a:p>
          <a:p>
            <a:r>
              <a:rPr lang="ja-JP" altLang="en-US" sz="3200"/>
              <a:t>　　　→</a:t>
            </a:r>
            <a:r>
              <a:rPr lang="ja-JP" altLang="en-US" sz="3200">
                <a:solidFill>
                  <a:srgbClr val="FF0000"/>
                </a:solidFill>
              </a:rPr>
              <a:t>自分の可能性に気づき未来を拓いていくこと</a:t>
            </a:r>
            <a:r>
              <a:rPr lang="ja-JP" altLang="en-US" sz="3200"/>
              <a:t>を目指す</a:t>
            </a:r>
            <a:endParaRPr lang="en-US" altLang="ja-JP" sz="3200" dirty="0"/>
          </a:p>
        </p:txBody>
      </p:sp>
      <p:sp>
        <p:nvSpPr>
          <p:cNvPr id="4" name="円/楕円 3">
            <a:extLst>
              <a:ext uri="{FF2B5EF4-FFF2-40B4-BE49-F238E27FC236}">
                <a16:creationId xmlns:a16="http://schemas.microsoft.com/office/drawing/2014/main" id="{7D8ED48B-CEE0-6242-B6A0-520721A5BA26}"/>
              </a:ext>
            </a:extLst>
          </p:cNvPr>
          <p:cNvSpPr/>
          <p:nvPr/>
        </p:nvSpPr>
        <p:spPr>
          <a:xfrm>
            <a:off x="1303506" y="4863830"/>
            <a:ext cx="1653703" cy="894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a:t>知</a:t>
            </a:r>
          </a:p>
        </p:txBody>
      </p:sp>
      <p:sp>
        <p:nvSpPr>
          <p:cNvPr id="21" name="円/楕円 20">
            <a:extLst>
              <a:ext uri="{FF2B5EF4-FFF2-40B4-BE49-F238E27FC236}">
                <a16:creationId xmlns:a16="http://schemas.microsoft.com/office/drawing/2014/main" id="{20D63249-213F-E14B-B415-8E2540E6F53C}"/>
              </a:ext>
            </a:extLst>
          </p:cNvPr>
          <p:cNvSpPr/>
          <p:nvPr/>
        </p:nvSpPr>
        <p:spPr>
          <a:xfrm>
            <a:off x="2759413" y="4863830"/>
            <a:ext cx="1653703" cy="894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a:t>徳</a:t>
            </a:r>
            <a:endParaRPr kumimoji="1" lang="ja-JP" altLang="en-US" sz="2800"/>
          </a:p>
        </p:txBody>
      </p:sp>
      <p:sp>
        <p:nvSpPr>
          <p:cNvPr id="22" name="円/楕円 21">
            <a:extLst>
              <a:ext uri="{FF2B5EF4-FFF2-40B4-BE49-F238E27FC236}">
                <a16:creationId xmlns:a16="http://schemas.microsoft.com/office/drawing/2014/main" id="{3CD23F79-5C65-6F43-8110-C2263AB75643}"/>
              </a:ext>
            </a:extLst>
          </p:cNvPr>
          <p:cNvSpPr/>
          <p:nvPr/>
        </p:nvSpPr>
        <p:spPr>
          <a:xfrm>
            <a:off x="4215320" y="4863830"/>
            <a:ext cx="1653703" cy="894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a:t>体</a:t>
            </a:r>
            <a:endParaRPr kumimoji="1" lang="ja-JP" altLang="en-US" sz="2800"/>
          </a:p>
        </p:txBody>
      </p:sp>
      <p:sp>
        <p:nvSpPr>
          <p:cNvPr id="23" name="円/楕円 22">
            <a:extLst>
              <a:ext uri="{FF2B5EF4-FFF2-40B4-BE49-F238E27FC236}">
                <a16:creationId xmlns:a16="http://schemas.microsoft.com/office/drawing/2014/main" id="{763A1F87-4B09-B346-9EB5-5339953E2AE8}"/>
              </a:ext>
            </a:extLst>
          </p:cNvPr>
          <p:cNvSpPr/>
          <p:nvPr/>
        </p:nvSpPr>
        <p:spPr>
          <a:xfrm>
            <a:off x="5679517" y="4863830"/>
            <a:ext cx="1653703" cy="894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a:t>芸</a:t>
            </a:r>
            <a:endParaRPr kumimoji="1" lang="ja-JP" altLang="en-US" sz="2800"/>
          </a:p>
        </p:txBody>
      </p:sp>
      <p:sp>
        <p:nvSpPr>
          <p:cNvPr id="24" name="円/楕円 23">
            <a:extLst>
              <a:ext uri="{FF2B5EF4-FFF2-40B4-BE49-F238E27FC236}">
                <a16:creationId xmlns:a16="http://schemas.microsoft.com/office/drawing/2014/main" id="{8C7170FA-6A26-314F-AFC6-CE99083DD53F}"/>
              </a:ext>
            </a:extLst>
          </p:cNvPr>
          <p:cNvSpPr/>
          <p:nvPr/>
        </p:nvSpPr>
        <p:spPr>
          <a:xfrm>
            <a:off x="7127134" y="4863830"/>
            <a:ext cx="1653703" cy="894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a:t>食</a:t>
            </a:r>
            <a:endParaRPr kumimoji="1" lang="ja-JP" altLang="en-US" sz="2800"/>
          </a:p>
        </p:txBody>
      </p:sp>
      <p:sp>
        <p:nvSpPr>
          <p:cNvPr id="25" name="円/楕円 24">
            <a:extLst>
              <a:ext uri="{FF2B5EF4-FFF2-40B4-BE49-F238E27FC236}">
                <a16:creationId xmlns:a16="http://schemas.microsoft.com/office/drawing/2014/main" id="{986468B7-166F-BF49-A186-C81A7EE5CF0B}"/>
              </a:ext>
            </a:extLst>
          </p:cNvPr>
          <p:cNvSpPr/>
          <p:nvPr/>
        </p:nvSpPr>
        <p:spPr>
          <a:xfrm>
            <a:off x="8591331" y="4863830"/>
            <a:ext cx="1653703" cy="894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a:t>職</a:t>
            </a:r>
            <a:endParaRPr kumimoji="1" lang="ja-JP" altLang="en-US" sz="2800"/>
          </a:p>
        </p:txBody>
      </p:sp>
      <p:sp>
        <p:nvSpPr>
          <p:cNvPr id="26" name="正方形/長方形 25">
            <a:extLst>
              <a:ext uri="{FF2B5EF4-FFF2-40B4-BE49-F238E27FC236}">
                <a16:creationId xmlns:a16="http://schemas.microsoft.com/office/drawing/2014/main" id="{13DE2D5E-6357-7342-98DA-FBD44231D0FD}"/>
              </a:ext>
            </a:extLst>
          </p:cNvPr>
          <p:cNvSpPr/>
          <p:nvPr/>
        </p:nvSpPr>
        <p:spPr>
          <a:xfrm>
            <a:off x="53321" y="6039717"/>
            <a:ext cx="12495728" cy="584775"/>
          </a:xfrm>
          <a:prstGeom prst="rect">
            <a:avLst/>
          </a:prstGeom>
        </p:spPr>
        <p:txBody>
          <a:bodyPr wrap="none">
            <a:spAutoFit/>
          </a:bodyPr>
          <a:lstStyle/>
          <a:p>
            <a:r>
              <a:rPr lang="ja-JP" altLang="en-US" sz="3200"/>
              <a:t>活動の中心はスポーツ（野球）と学習（速音読・百マス計算など）</a:t>
            </a:r>
            <a:endParaRPr lang="en-US" altLang="ja-JP" sz="3200" dirty="0"/>
          </a:p>
        </p:txBody>
      </p:sp>
    </p:spTree>
    <p:extLst>
      <p:ext uri="{BB962C8B-B14F-4D97-AF65-F5344CB8AC3E}">
        <p14:creationId xmlns:p14="http://schemas.microsoft.com/office/powerpoint/2010/main" val="4157124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620C76-7315-F84E-A2FE-298C6202900E}"/>
              </a:ext>
            </a:extLst>
          </p:cNvPr>
          <p:cNvSpPr>
            <a:spLocks noGrp="1"/>
          </p:cNvSpPr>
          <p:nvPr>
            <p:ph type="title"/>
          </p:nvPr>
        </p:nvSpPr>
        <p:spPr>
          <a:xfrm>
            <a:off x="838200" y="365125"/>
            <a:ext cx="10515600" cy="876301"/>
          </a:xfrm>
        </p:spPr>
        <p:txBody>
          <a:bodyPr/>
          <a:lstStyle/>
          <a:p>
            <a:r>
              <a:rPr kumimoji="1" lang="ja-JP" altLang="en-US"/>
              <a:t>小学生の共育</a:t>
            </a:r>
          </a:p>
        </p:txBody>
      </p:sp>
      <p:sp>
        <p:nvSpPr>
          <p:cNvPr id="3" name="コンテンツ プレースホルダー 2">
            <a:extLst>
              <a:ext uri="{FF2B5EF4-FFF2-40B4-BE49-F238E27FC236}">
                <a16:creationId xmlns:a16="http://schemas.microsoft.com/office/drawing/2014/main" id="{73AA0D41-9B8D-CF43-BFD0-BE52E205DD70}"/>
              </a:ext>
            </a:extLst>
          </p:cNvPr>
          <p:cNvSpPr>
            <a:spLocks noGrp="1"/>
          </p:cNvSpPr>
          <p:nvPr>
            <p:ph idx="1"/>
          </p:nvPr>
        </p:nvSpPr>
        <p:spPr>
          <a:xfrm>
            <a:off x="838200" y="5157786"/>
            <a:ext cx="10515600" cy="1515729"/>
          </a:xfrm>
        </p:spPr>
        <p:txBody>
          <a:bodyPr>
            <a:noAutofit/>
          </a:bodyPr>
          <a:lstStyle/>
          <a:p>
            <a:pPr marL="0" indent="0">
              <a:buNone/>
            </a:pPr>
            <a:r>
              <a:rPr kumimoji="1" lang="ja-JP" altLang="en-US" sz="3200"/>
              <a:t>遊びを通しスポーツ（野球）の楽しさを伝える</a:t>
            </a:r>
            <a:endParaRPr kumimoji="1" lang="en-US" altLang="ja-JP" sz="3200" dirty="0"/>
          </a:p>
          <a:p>
            <a:pPr marL="0" indent="0">
              <a:buNone/>
            </a:pPr>
            <a:r>
              <a:rPr kumimoji="1" lang="en-US" altLang="ja-JP" sz="3200" dirty="0"/>
              <a:t>              </a:t>
            </a:r>
            <a:r>
              <a:rPr kumimoji="1" lang="ja-JP" altLang="en-US" sz="3200"/>
              <a:t>＋</a:t>
            </a:r>
            <a:endParaRPr kumimoji="1" lang="en-US" altLang="ja-JP" sz="3200" dirty="0"/>
          </a:p>
          <a:p>
            <a:pPr marL="0" indent="0">
              <a:buNone/>
            </a:pPr>
            <a:r>
              <a:rPr kumimoji="1" lang="ja-JP" altLang="en-US" sz="3200"/>
              <a:t>芸育や食育、職業体験などの経験</a:t>
            </a:r>
            <a:r>
              <a:rPr lang="en-US" altLang="ja-JP" sz="3200" dirty="0"/>
              <a:t>→</a:t>
            </a:r>
            <a:r>
              <a:rPr lang="ja-JP" altLang="en-US" sz="3200"/>
              <a:t>感性が磨かれる</a:t>
            </a:r>
            <a:endParaRPr kumimoji="1" lang="ja-JP" altLang="en-US" sz="3200"/>
          </a:p>
        </p:txBody>
      </p:sp>
      <p:sp>
        <p:nvSpPr>
          <p:cNvPr id="4" name="正方形/長方形 3">
            <a:extLst>
              <a:ext uri="{FF2B5EF4-FFF2-40B4-BE49-F238E27FC236}">
                <a16:creationId xmlns:a16="http://schemas.microsoft.com/office/drawing/2014/main" id="{C46D6E16-112D-6241-8E12-882ABC32D072}"/>
              </a:ext>
            </a:extLst>
          </p:cNvPr>
          <p:cNvSpPr/>
          <p:nvPr/>
        </p:nvSpPr>
        <p:spPr>
          <a:xfrm>
            <a:off x="985836" y="1241427"/>
            <a:ext cx="9877425" cy="35391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tLang="ja-JP" sz="3200" dirty="0"/>
          </a:p>
          <a:p>
            <a:pPr algn="ctr"/>
            <a:r>
              <a:rPr lang="ja-JP" altLang="en-US" sz="3200"/>
              <a:t>学校の勉強時間で十分</a:t>
            </a:r>
            <a:endParaRPr lang="en-US" altLang="ja-JP" sz="3200" dirty="0"/>
          </a:p>
          <a:p>
            <a:pPr algn="ctr"/>
            <a:r>
              <a:rPr lang="ja-JP" altLang="en-US" sz="3200"/>
              <a:t>野球遊びなど体を動かす習慣を増やす</a:t>
            </a:r>
            <a:endParaRPr lang="en-US" altLang="ja-JP" sz="3200" dirty="0"/>
          </a:p>
          <a:p>
            <a:pPr algn="ctr"/>
            <a:endParaRPr lang="en-US" altLang="ja-JP" sz="3200" dirty="0"/>
          </a:p>
          <a:p>
            <a:pPr algn="ctr"/>
            <a:r>
              <a:rPr kumimoji="1" lang="ja-JP" altLang="en-US" sz="3200">
                <a:solidFill>
                  <a:schemeClr val="accent5">
                    <a:lumMod val="75000"/>
                  </a:schemeClr>
                </a:solidFill>
              </a:rPr>
              <a:t>遊びの中で基礎運動能力が身に付く</a:t>
            </a:r>
            <a:endParaRPr kumimoji="1" lang="en-US" altLang="ja-JP" sz="3200" dirty="0">
              <a:solidFill>
                <a:schemeClr val="accent5">
                  <a:lumMod val="75000"/>
                </a:schemeClr>
              </a:solidFill>
            </a:endParaRPr>
          </a:p>
        </p:txBody>
      </p:sp>
      <p:sp>
        <p:nvSpPr>
          <p:cNvPr id="7" name="テキスト ボックス 6">
            <a:extLst>
              <a:ext uri="{FF2B5EF4-FFF2-40B4-BE49-F238E27FC236}">
                <a16:creationId xmlns:a16="http://schemas.microsoft.com/office/drawing/2014/main" id="{E107C586-6C83-CA43-A2BD-800C95DC29AD}"/>
              </a:ext>
            </a:extLst>
          </p:cNvPr>
          <p:cNvSpPr txBox="1"/>
          <p:nvPr/>
        </p:nvSpPr>
        <p:spPr>
          <a:xfrm>
            <a:off x="985836" y="1299191"/>
            <a:ext cx="5586413" cy="584775"/>
          </a:xfrm>
          <a:prstGeom prst="rect">
            <a:avLst/>
          </a:prstGeom>
          <a:noFill/>
        </p:spPr>
        <p:txBody>
          <a:bodyPr wrap="square" rtlCol="0">
            <a:spAutoFit/>
          </a:bodyPr>
          <a:lstStyle/>
          <a:p>
            <a:r>
              <a:rPr kumimoji="1" lang="ja-JP" altLang="en-US" sz="3200">
                <a:solidFill>
                  <a:srgbClr val="FF0000"/>
                </a:solidFill>
              </a:rPr>
              <a:t>子供の能力</a:t>
            </a:r>
            <a:r>
              <a:rPr lang="ja-JP" altLang="en-US" sz="3200">
                <a:solidFill>
                  <a:srgbClr val="FF0000"/>
                </a:solidFill>
              </a:rPr>
              <a:t>を引き出す</a:t>
            </a:r>
            <a:endParaRPr kumimoji="1" lang="en-US" altLang="ja-JP" sz="3200" dirty="0">
              <a:solidFill>
                <a:srgbClr val="FF0000"/>
              </a:solidFill>
            </a:endParaRPr>
          </a:p>
        </p:txBody>
      </p:sp>
      <p:sp>
        <p:nvSpPr>
          <p:cNvPr id="8" name="下矢印 7">
            <a:extLst>
              <a:ext uri="{FF2B5EF4-FFF2-40B4-BE49-F238E27FC236}">
                <a16:creationId xmlns:a16="http://schemas.microsoft.com/office/drawing/2014/main" id="{3636877C-F27A-1349-82FB-D153723D5C0C}"/>
              </a:ext>
            </a:extLst>
          </p:cNvPr>
          <p:cNvSpPr/>
          <p:nvPr/>
        </p:nvSpPr>
        <p:spPr>
          <a:xfrm>
            <a:off x="5682233" y="3290092"/>
            <a:ext cx="484632"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39129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18BA5-4A37-6849-AEAE-FEE6B396FC30}"/>
              </a:ext>
            </a:extLst>
          </p:cNvPr>
          <p:cNvSpPr>
            <a:spLocks noGrp="1"/>
          </p:cNvSpPr>
          <p:nvPr>
            <p:ph type="title"/>
          </p:nvPr>
        </p:nvSpPr>
        <p:spPr>
          <a:xfrm>
            <a:off x="838200" y="365125"/>
            <a:ext cx="10515600" cy="1325563"/>
          </a:xfrm>
        </p:spPr>
        <p:txBody>
          <a:bodyPr/>
          <a:lstStyle/>
          <a:p>
            <a:r>
              <a:rPr lang="ja-JP" altLang="en-US"/>
              <a:t>中学</a:t>
            </a:r>
            <a:r>
              <a:rPr kumimoji="1" lang="ja-JP" altLang="en-US"/>
              <a:t>共育塾</a:t>
            </a:r>
          </a:p>
        </p:txBody>
      </p:sp>
      <p:sp>
        <p:nvSpPr>
          <p:cNvPr id="8" name="正方形/長方形 7">
            <a:extLst>
              <a:ext uri="{FF2B5EF4-FFF2-40B4-BE49-F238E27FC236}">
                <a16:creationId xmlns:a16="http://schemas.microsoft.com/office/drawing/2014/main" id="{C891094C-BEBA-8942-91A4-525A5FCF8764}"/>
              </a:ext>
            </a:extLst>
          </p:cNvPr>
          <p:cNvSpPr/>
          <p:nvPr/>
        </p:nvSpPr>
        <p:spPr>
          <a:xfrm>
            <a:off x="290216" y="1543924"/>
            <a:ext cx="3057247" cy="584775"/>
          </a:xfrm>
          <a:prstGeom prst="rect">
            <a:avLst/>
          </a:prstGeom>
        </p:spPr>
        <p:txBody>
          <a:bodyPr wrap="none">
            <a:spAutoFit/>
          </a:bodyPr>
          <a:lstStyle/>
          <a:p>
            <a:r>
              <a:rPr lang="en-US" altLang="ja-JP" sz="3200" dirty="0"/>
              <a:t>①</a:t>
            </a:r>
            <a:r>
              <a:rPr lang="ja-JP" altLang="en-US" sz="3200"/>
              <a:t>結果への責任</a:t>
            </a:r>
            <a:endParaRPr lang="en-US" altLang="ja-JP" sz="3200" dirty="0"/>
          </a:p>
        </p:txBody>
      </p:sp>
      <p:sp>
        <p:nvSpPr>
          <p:cNvPr id="13" name="正方形/長方形 12">
            <a:extLst>
              <a:ext uri="{FF2B5EF4-FFF2-40B4-BE49-F238E27FC236}">
                <a16:creationId xmlns:a16="http://schemas.microsoft.com/office/drawing/2014/main" id="{2D89C7A2-E9C7-8E46-97A5-FE959B976968}"/>
              </a:ext>
            </a:extLst>
          </p:cNvPr>
          <p:cNvSpPr/>
          <p:nvPr/>
        </p:nvSpPr>
        <p:spPr>
          <a:xfrm>
            <a:off x="290216" y="2751635"/>
            <a:ext cx="5109091" cy="584775"/>
          </a:xfrm>
          <a:prstGeom prst="rect">
            <a:avLst/>
          </a:prstGeom>
        </p:spPr>
        <p:txBody>
          <a:bodyPr wrap="none">
            <a:spAutoFit/>
          </a:bodyPr>
          <a:lstStyle/>
          <a:p>
            <a:r>
              <a:rPr lang="en-US" altLang="ja-JP" sz="3200" dirty="0"/>
              <a:t>②</a:t>
            </a:r>
            <a:r>
              <a:rPr lang="ja-JP" altLang="en-US" sz="3200"/>
              <a:t>自己肯定感を高める指導</a:t>
            </a:r>
            <a:endParaRPr lang="en-US" altLang="ja-JP" sz="3200" dirty="0"/>
          </a:p>
        </p:txBody>
      </p:sp>
      <p:sp>
        <p:nvSpPr>
          <p:cNvPr id="3" name="正方形/長方形 2">
            <a:extLst>
              <a:ext uri="{FF2B5EF4-FFF2-40B4-BE49-F238E27FC236}">
                <a16:creationId xmlns:a16="http://schemas.microsoft.com/office/drawing/2014/main" id="{86229F31-E8CD-A942-BC1B-CB5C3AB8E167}"/>
              </a:ext>
            </a:extLst>
          </p:cNvPr>
          <p:cNvSpPr/>
          <p:nvPr/>
        </p:nvSpPr>
        <p:spPr>
          <a:xfrm>
            <a:off x="1556573" y="2128699"/>
            <a:ext cx="8802410" cy="584775"/>
          </a:xfrm>
          <a:prstGeom prst="rect">
            <a:avLst/>
          </a:prstGeom>
        </p:spPr>
        <p:txBody>
          <a:bodyPr wrap="none">
            <a:spAutoFit/>
          </a:bodyPr>
          <a:lstStyle/>
          <a:p>
            <a:r>
              <a:rPr lang="ja-JP" altLang="en-US" sz="3200"/>
              <a:t>指導者と生徒が成果を出すためベストを尽くす</a:t>
            </a:r>
          </a:p>
        </p:txBody>
      </p:sp>
      <p:sp>
        <p:nvSpPr>
          <p:cNvPr id="6" name="正方形/長方形 5">
            <a:extLst>
              <a:ext uri="{FF2B5EF4-FFF2-40B4-BE49-F238E27FC236}">
                <a16:creationId xmlns:a16="http://schemas.microsoft.com/office/drawing/2014/main" id="{9D9D1388-CBDD-7F4A-B771-1C9414F07D67}"/>
              </a:ext>
            </a:extLst>
          </p:cNvPr>
          <p:cNvSpPr/>
          <p:nvPr/>
        </p:nvSpPr>
        <p:spPr>
          <a:xfrm>
            <a:off x="1556573" y="3307498"/>
            <a:ext cx="6750566" cy="584775"/>
          </a:xfrm>
          <a:prstGeom prst="rect">
            <a:avLst/>
          </a:prstGeom>
        </p:spPr>
        <p:txBody>
          <a:bodyPr wrap="none">
            <a:spAutoFit/>
          </a:bodyPr>
          <a:lstStyle/>
          <a:p>
            <a:r>
              <a:rPr lang="ja-JP" altLang="en-US" sz="3200"/>
              <a:t>生徒の特性に応じた野球・学習支援</a:t>
            </a:r>
          </a:p>
        </p:txBody>
      </p:sp>
      <p:sp>
        <p:nvSpPr>
          <p:cNvPr id="7" name="正方形/長方形 6">
            <a:extLst>
              <a:ext uri="{FF2B5EF4-FFF2-40B4-BE49-F238E27FC236}">
                <a16:creationId xmlns:a16="http://schemas.microsoft.com/office/drawing/2014/main" id="{13A4FE2D-EE7C-0848-9014-3E50C1115088}"/>
              </a:ext>
            </a:extLst>
          </p:cNvPr>
          <p:cNvSpPr/>
          <p:nvPr/>
        </p:nvSpPr>
        <p:spPr>
          <a:xfrm>
            <a:off x="382549" y="4193909"/>
            <a:ext cx="3467616" cy="584775"/>
          </a:xfrm>
          <a:prstGeom prst="rect">
            <a:avLst/>
          </a:prstGeom>
        </p:spPr>
        <p:txBody>
          <a:bodyPr wrap="none">
            <a:spAutoFit/>
          </a:bodyPr>
          <a:lstStyle/>
          <a:p>
            <a:r>
              <a:rPr lang="ja-JP" altLang="en-US" sz="3200"/>
              <a:t>中学教育塾の理念</a:t>
            </a:r>
          </a:p>
        </p:txBody>
      </p:sp>
      <p:sp>
        <p:nvSpPr>
          <p:cNvPr id="4" name="正方形/長方形 3">
            <a:extLst>
              <a:ext uri="{FF2B5EF4-FFF2-40B4-BE49-F238E27FC236}">
                <a16:creationId xmlns:a16="http://schemas.microsoft.com/office/drawing/2014/main" id="{0958DD5D-D764-6D4A-B119-6F10273ACED5}"/>
              </a:ext>
            </a:extLst>
          </p:cNvPr>
          <p:cNvSpPr/>
          <p:nvPr/>
        </p:nvSpPr>
        <p:spPr>
          <a:xfrm>
            <a:off x="838200" y="4778684"/>
            <a:ext cx="9623147" cy="1077218"/>
          </a:xfrm>
          <a:prstGeom prst="rect">
            <a:avLst/>
          </a:prstGeom>
          <a:ln>
            <a:solidFill>
              <a:srgbClr val="0070C0"/>
            </a:solidFill>
          </a:ln>
        </p:spPr>
        <p:txBody>
          <a:bodyPr wrap="none">
            <a:spAutoFit/>
          </a:bodyPr>
          <a:lstStyle/>
          <a:p>
            <a:r>
              <a:rPr lang="ja-JP" altLang="en-US" sz="3200">
                <a:solidFill>
                  <a:srgbClr val="FF0000"/>
                </a:solidFill>
              </a:rPr>
              <a:t>「自ら考え行動する力」を養いつつ</a:t>
            </a:r>
            <a:endParaRPr lang="en-US" altLang="ja-JP" sz="3200" dirty="0">
              <a:solidFill>
                <a:srgbClr val="FF0000"/>
              </a:solidFill>
            </a:endParaRPr>
          </a:p>
          <a:p>
            <a:r>
              <a:rPr lang="ja-JP" altLang="en-US" sz="3200">
                <a:solidFill>
                  <a:srgbClr val="FF0000"/>
                </a:solidFill>
              </a:rPr>
              <a:t>　　　　　　　　指導者や仲間と共に成長すること</a:t>
            </a:r>
          </a:p>
        </p:txBody>
      </p:sp>
    </p:spTree>
    <p:extLst>
      <p:ext uri="{BB962C8B-B14F-4D97-AF65-F5344CB8AC3E}">
        <p14:creationId xmlns:p14="http://schemas.microsoft.com/office/powerpoint/2010/main" val="1494704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2E6647-1B40-0747-B8BF-7963E4ED4A4A}"/>
              </a:ext>
            </a:extLst>
          </p:cNvPr>
          <p:cNvSpPr>
            <a:spLocks noGrp="1"/>
          </p:cNvSpPr>
          <p:nvPr>
            <p:ph type="title"/>
          </p:nvPr>
        </p:nvSpPr>
        <p:spPr/>
        <p:txBody>
          <a:bodyPr/>
          <a:lstStyle/>
          <a:p>
            <a:r>
              <a:rPr kumimoji="1" lang="ja-JP" altLang="en-US"/>
              <a:t>子ども育成活動の方向性</a:t>
            </a:r>
          </a:p>
        </p:txBody>
      </p:sp>
      <p:sp>
        <p:nvSpPr>
          <p:cNvPr id="4" name="正方形/長方形 3">
            <a:extLst>
              <a:ext uri="{FF2B5EF4-FFF2-40B4-BE49-F238E27FC236}">
                <a16:creationId xmlns:a16="http://schemas.microsoft.com/office/drawing/2014/main" id="{01D5C3C3-7AE4-4E4D-98B7-B4FDD5F759D3}"/>
              </a:ext>
            </a:extLst>
          </p:cNvPr>
          <p:cNvSpPr/>
          <p:nvPr/>
        </p:nvSpPr>
        <p:spPr>
          <a:xfrm>
            <a:off x="838200" y="1690688"/>
            <a:ext cx="2646878" cy="584775"/>
          </a:xfrm>
          <a:prstGeom prst="rect">
            <a:avLst/>
          </a:prstGeom>
        </p:spPr>
        <p:txBody>
          <a:bodyPr wrap="none">
            <a:spAutoFit/>
          </a:bodyPr>
          <a:lstStyle/>
          <a:p>
            <a:r>
              <a:rPr lang="ja-JP" altLang="en-US" sz="3200"/>
              <a:t>共育塾の設立</a:t>
            </a:r>
            <a:endParaRPr lang="en-US" altLang="ja-JP" sz="3200" dirty="0"/>
          </a:p>
        </p:txBody>
      </p:sp>
      <p:sp>
        <p:nvSpPr>
          <p:cNvPr id="5" name="正方形/長方形 4">
            <a:extLst>
              <a:ext uri="{FF2B5EF4-FFF2-40B4-BE49-F238E27FC236}">
                <a16:creationId xmlns:a16="http://schemas.microsoft.com/office/drawing/2014/main" id="{01D15FB4-B598-A14D-8BF2-C898CF848A92}"/>
              </a:ext>
            </a:extLst>
          </p:cNvPr>
          <p:cNvSpPr/>
          <p:nvPr/>
        </p:nvSpPr>
        <p:spPr>
          <a:xfrm>
            <a:off x="1335932" y="2269576"/>
            <a:ext cx="8664102" cy="1077218"/>
          </a:xfrm>
          <a:prstGeom prst="rect">
            <a:avLst/>
          </a:prstGeom>
        </p:spPr>
        <p:txBody>
          <a:bodyPr wrap="square">
            <a:spAutoFit/>
          </a:bodyPr>
          <a:lstStyle/>
          <a:p>
            <a:r>
              <a:rPr lang="ja-JP" altLang="en-US" sz="3200"/>
              <a:t>多様な運動経験から子どもの可能性を拓く場</a:t>
            </a:r>
            <a:endParaRPr lang="en-US" altLang="ja-JP" sz="3200" dirty="0"/>
          </a:p>
          <a:p>
            <a:r>
              <a:rPr lang="ja-JP" altLang="en-US" sz="3200"/>
              <a:t>地域のコミュニティ</a:t>
            </a:r>
            <a:endParaRPr lang="en-US" altLang="ja-JP" sz="3200" dirty="0"/>
          </a:p>
        </p:txBody>
      </p:sp>
      <p:sp>
        <p:nvSpPr>
          <p:cNvPr id="6" name="正方形/長方形 5">
            <a:extLst>
              <a:ext uri="{FF2B5EF4-FFF2-40B4-BE49-F238E27FC236}">
                <a16:creationId xmlns:a16="http://schemas.microsoft.com/office/drawing/2014/main" id="{0F6436C1-F96A-FF47-A7C8-CE7C23B4A2FA}"/>
              </a:ext>
            </a:extLst>
          </p:cNvPr>
          <p:cNvSpPr/>
          <p:nvPr/>
        </p:nvSpPr>
        <p:spPr>
          <a:xfrm>
            <a:off x="838200" y="3476382"/>
            <a:ext cx="3877985" cy="584775"/>
          </a:xfrm>
          <a:prstGeom prst="rect">
            <a:avLst/>
          </a:prstGeom>
        </p:spPr>
        <p:txBody>
          <a:bodyPr wrap="none">
            <a:spAutoFit/>
          </a:bodyPr>
          <a:lstStyle/>
          <a:p>
            <a:r>
              <a:rPr lang="ja-JP" altLang="en-US" sz="3200"/>
              <a:t>子どもの指導者育成</a:t>
            </a:r>
            <a:endParaRPr lang="en-US" altLang="ja-JP" sz="3200" dirty="0"/>
          </a:p>
        </p:txBody>
      </p:sp>
      <p:sp>
        <p:nvSpPr>
          <p:cNvPr id="7" name="正方形/長方形 6">
            <a:extLst>
              <a:ext uri="{FF2B5EF4-FFF2-40B4-BE49-F238E27FC236}">
                <a16:creationId xmlns:a16="http://schemas.microsoft.com/office/drawing/2014/main" id="{FD9490A5-0371-9F41-AAFA-16DD0AF2870D}"/>
              </a:ext>
            </a:extLst>
          </p:cNvPr>
          <p:cNvSpPr/>
          <p:nvPr/>
        </p:nvSpPr>
        <p:spPr>
          <a:xfrm>
            <a:off x="1335932" y="4020611"/>
            <a:ext cx="8508460" cy="1077218"/>
          </a:xfrm>
          <a:prstGeom prst="rect">
            <a:avLst/>
          </a:prstGeom>
        </p:spPr>
        <p:txBody>
          <a:bodyPr wrap="square">
            <a:spAutoFit/>
          </a:bodyPr>
          <a:lstStyle/>
          <a:p>
            <a:r>
              <a:rPr lang="ja-JP" altLang="en-US" sz="3200"/>
              <a:t>高校生・大学生の子どもへの継続的な関わり</a:t>
            </a:r>
            <a:endParaRPr lang="en-US" altLang="ja-JP" sz="3200" dirty="0"/>
          </a:p>
          <a:p>
            <a:r>
              <a:rPr lang="ja-JP" altLang="en-US" sz="3200"/>
              <a:t>キャリア教育</a:t>
            </a:r>
            <a:endParaRPr lang="en-US" altLang="ja-JP" sz="3200" dirty="0"/>
          </a:p>
        </p:txBody>
      </p:sp>
      <p:sp>
        <p:nvSpPr>
          <p:cNvPr id="8" name="正方形/長方形 7">
            <a:extLst>
              <a:ext uri="{FF2B5EF4-FFF2-40B4-BE49-F238E27FC236}">
                <a16:creationId xmlns:a16="http://schemas.microsoft.com/office/drawing/2014/main" id="{9E7589C3-D01B-4243-A184-490BA52156D3}"/>
              </a:ext>
            </a:extLst>
          </p:cNvPr>
          <p:cNvSpPr/>
          <p:nvPr/>
        </p:nvSpPr>
        <p:spPr>
          <a:xfrm>
            <a:off x="864141" y="5196373"/>
            <a:ext cx="4698722" cy="584775"/>
          </a:xfrm>
          <a:prstGeom prst="rect">
            <a:avLst/>
          </a:prstGeom>
        </p:spPr>
        <p:txBody>
          <a:bodyPr wrap="none">
            <a:spAutoFit/>
          </a:bodyPr>
          <a:lstStyle/>
          <a:p>
            <a:r>
              <a:rPr lang="ja-JP" altLang="en-US" sz="3200"/>
              <a:t>野球スタートプログラム</a:t>
            </a:r>
            <a:endParaRPr lang="en-US" altLang="ja-JP" sz="3200" dirty="0"/>
          </a:p>
        </p:txBody>
      </p:sp>
      <p:sp>
        <p:nvSpPr>
          <p:cNvPr id="9" name="正方形/長方形 8">
            <a:extLst>
              <a:ext uri="{FF2B5EF4-FFF2-40B4-BE49-F238E27FC236}">
                <a16:creationId xmlns:a16="http://schemas.microsoft.com/office/drawing/2014/main" id="{29E046FD-7C66-FC44-969F-38FE92EC9BC5}"/>
              </a:ext>
            </a:extLst>
          </p:cNvPr>
          <p:cNvSpPr/>
          <p:nvPr/>
        </p:nvSpPr>
        <p:spPr>
          <a:xfrm>
            <a:off x="1335932" y="5739346"/>
            <a:ext cx="6096000" cy="1077218"/>
          </a:xfrm>
          <a:prstGeom prst="rect">
            <a:avLst/>
          </a:prstGeom>
        </p:spPr>
        <p:txBody>
          <a:bodyPr>
            <a:spAutoFit/>
          </a:bodyPr>
          <a:lstStyle/>
          <a:p>
            <a:r>
              <a:rPr lang="ja-JP" altLang="en-US" sz="3200"/>
              <a:t>幼児・児童への野球遊び＋検診</a:t>
            </a:r>
            <a:endParaRPr lang="en-US" altLang="ja-JP" sz="3200" dirty="0"/>
          </a:p>
          <a:p>
            <a:r>
              <a:rPr lang="ja-JP" altLang="en-US" sz="3200"/>
              <a:t>知的アスリート育成</a:t>
            </a:r>
          </a:p>
        </p:txBody>
      </p:sp>
    </p:spTree>
    <p:extLst>
      <p:ext uri="{BB962C8B-B14F-4D97-AF65-F5344CB8AC3E}">
        <p14:creationId xmlns:p14="http://schemas.microsoft.com/office/powerpoint/2010/main" val="3100329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2918F0-2B76-4540-9B51-23AA33FCA791}"/>
              </a:ext>
            </a:extLst>
          </p:cNvPr>
          <p:cNvSpPr>
            <a:spLocks noGrp="1"/>
          </p:cNvSpPr>
          <p:nvPr>
            <p:ph type="title"/>
          </p:nvPr>
        </p:nvSpPr>
        <p:spPr>
          <a:xfrm>
            <a:off x="838200" y="365126"/>
            <a:ext cx="10515600" cy="906062"/>
          </a:xfrm>
        </p:spPr>
        <p:txBody>
          <a:bodyPr/>
          <a:lstStyle/>
          <a:p>
            <a:r>
              <a:rPr kumimoji="1" lang="ja-JP" altLang="en-US"/>
              <a:t>中学生の共育</a:t>
            </a:r>
          </a:p>
        </p:txBody>
      </p:sp>
      <p:sp>
        <p:nvSpPr>
          <p:cNvPr id="5" name="正方形/長方形 4">
            <a:extLst>
              <a:ext uri="{FF2B5EF4-FFF2-40B4-BE49-F238E27FC236}">
                <a16:creationId xmlns:a16="http://schemas.microsoft.com/office/drawing/2014/main" id="{45318175-74E8-7C47-BEEF-45F80C8378B0}"/>
              </a:ext>
            </a:extLst>
          </p:cNvPr>
          <p:cNvSpPr/>
          <p:nvPr/>
        </p:nvSpPr>
        <p:spPr>
          <a:xfrm>
            <a:off x="1150143" y="1068190"/>
            <a:ext cx="9891713" cy="3575248"/>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r>
              <a:rPr kumimoji="1" lang="ja-JP" altLang="en-US" sz="3200">
                <a:solidFill>
                  <a:srgbClr val="FF0000"/>
                </a:solidFill>
              </a:rPr>
              <a:t>野球と勉強の両立</a:t>
            </a:r>
            <a:endParaRPr kumimoji="1" lang="en-US" altLang="ja-JP" sz="3200" dirty="0">
              <a:solidFill>
                <a:srgbClr val="FF0000"/>
              </a:solidFill>
            </a:endParaRPr>
          </a:p>
          <a:p>
            <a:r>
              <a:rPr kumimoji="1" lang="ja-JP" altLang="en-US" sz="3200">
                <a:solidFill>
                  <a:schemeClr val="tx1"/>
                </a:solidFill>
              </a:rPr>
              <a:t>　　塾に通う子が多くなるが成績伸び悩む</a:t>
            </a:r>
            <a:endParaRPr kumimoji="1" lang="en-US" altLang="ja-JP" sz="3200" dirty="0">
              <a:solidFill>
                <a:schemeClr val="tx1"/>
              </a:solidFill>
            </a:endParaRPr>
          </a:p>
          <a:p>
            <a:r>
              <a:rPr lang="ja-JP" altLang="en-US" sz="3200">
                <a:solidFill>
                  <a:schemeClr val="tx1"/>
                </a:solidFill>
              </a:rPr>
              <a:t>野球と塾の連携ができていない（野球に偏りがち）</a:t>
            </a:r>
            <a:endParaRPr kumimoji="1" lang="en-US" altLang="ja-JP" sz="3200" dirty="0">
              <a:solidFill>
                <a:schemeClr val="tx1"/>
              </a:solidFill>
            </a:endParaRPr>
          </a:p>
          <a:p>
            <a:pPr lvl="1"/>
            <a:r>
              <a:rPr lang="ja-JP" altLang="en-US" sz="3200">
                <a:solidFill>
                  <a:schemeClr val="tx1"/>
                </a:solidFill>
              </a:rPr>
              <a:t>　　　　　</a:t>
            </a:r>
            <a:endParaRPr lang="en-US" altLang="ja-JP" sz="3200" dirty="0">
              <a:solidFill>
                <a:schemeClr val="tx1"/>
              </a:solidFill>
            </a:endParaRPr>
          </a:p>
          <a:p>
            <a:r>
              <a:rPr lang="ja-JP" altLang="en-US" sz="3200">
                <a:solidFill>
                  <a:schemeClr val="tx1"/>
                </a:solidFill>
              </a:rPr>
              <a:t>　　　　　</a:t>
            </a:r>
            <a:r>
              <a:rPr lang="ja-JP" altLang="en-US" sz="3200">
                <a:solidFill>
                  <a:schemeClr val="accent1"/>
                </a:solidFill>
              </a:rPr>
              <a:t>野球と学習塾を併せる</a:t>
            </a:r>
            <a:endParaRPr kumimoji="1" lang="en-US" altLang="ja-JP" sz="3200" dirty="0">
              <a:solidFill>
                <a:schemeClr val="accent1"/>
              </a:solidFill>
            </a:endParaRPr>
          </a:p>
          <a:p>
            <a:endParaRPr kumimoji="1" lang="en-US" altLang="ja-JP" sz="3200" dirty="0">
              <a:solidFill>
                <a:schemeClr val="accent1"/>
              </a:solidFill>
            </a:endParaRPr>
          </a:p>
          <a:p>
            <a:r>
              <a:rPr kumimoji="1" lang="ja-JP" altLang="en-US" sz="3200">
                <a:solidFill>
                  <a:schemeClr val="tx1">
                    <a:lumMod val="95000"/>
                    <a:lumOff val="5000"/>
                  </a:schemeClr>
                </a:solidFill>
              </a:rPr>
              <a:t>　　</a:t>
            </a:r>
            <a:r>
              <a:rPr lang="ja-JP" altLang="en-US" sz="3200">
                <a:solidFill>
                  <a:schemeClr val="tx1">
                    <a:lumMod val="95000"/>
                    <a:lumOff val="5000"/>
                  </a:schemeClr>
                </a:solidFill>
              </a:rPr>
              <a:t>野球と勉強の両立できる能力を身につける</a:t>
            </a:r>
            <a:endParaRPr lang="en-US" altLang="ja-JP" sz="3200" dirty="0">
              <a:solidFill>
                <a:schemeClr val="tx1">
                  <a:lumMod val="95000"/>
                  <a:lumOff val="5000"/>
                </a:schemeClr>
              </a:solidFill>
            </a:endParaRPr>
          </a:p>
          <a:p>
            <a:endParaRPr lang="en-US" altLang="ja-JP" sz="3200" dirty="0">
              <a:solidFill>
                <a:schemeClr val="tx1">
                  <a:lumMod val="95000"/>
                  <a:lumOff val="5000"/>
                </a:schemeClr>
              </a:solidFill>
            </a:endParaRPr>
          </a:p>
          <a:p>
            <a:endParaRPr lang="en-US" altLang="ja-JP" sz="3200" dirty="0">
              <a:solidFill>
                <a:schemeClr val="tx1">
                  <a:lumMod val="95000"/>
                  <a:lumOff val="5000"/>
                </a:schemeClr>
              </a:solidFill>
            </a:endParaRPr>
          </a:p>
          <a:p>
            <a:r>
              <a:rPr lang="ja-JP" altLang="en-US" sz="3200">
                <a:solidFill>
                  <a:srgbClr val="FF0000"/>
                </a:solidFill>
              </a:rPr>
              <a:t>野球＋学力向上により目指す高校の幅が広がる</a:t>
            </a:r>
            <a:endParaRPr lang="en-US" altLang="ja-JP" sz="3200" dirty="0">
              <a:solidFill>
                <a:srgbClr val="FF0000"/>
              </a:solidFill>
            </a:endParaRPr>
          </a:p>
          <a:p>
            <a:r>
              <a:rPr lang="ja-JP" altLang="en-US" sz="3200">
                <a:solidFill>
                  <a:srgbClr val="FF0000"/>
                </a:solidFill>
              </a:rPr>
              <a:t>高校卒業後の大学の選択の幅が広がる</a:t>
            </a:r>
            <a:endParaRPr lang="en-US" altLang="ja-JP" sz="3200" dirty="0">
              <a:solidFill>
                <a:srgbClr val="FF0000"/>
              </a:solidFill>
            </a:endParaRPr>
          </a:p>
          <a:p>
            <a:endParaRPr kumimoji="1" lang="en-US" altLang="ja-JP" sz="3200" dirty="0">
              <a:solidFill>
                <a:schemeClr val="tx1">
                  <a:lumMod val="95000"/>
                  <a:lumOff val="5000"/>
                </a:schemeClr>
              </a:solidFill>
            </a:endParaRPr>
          </a:p>
          <a:p>
            <a:endParaRPr kumimoji="1" lang="ja-JP" altLang="en-US" sz="3200">
              <a:solidFill>
                <a:schemeClr val="tx1">
                  <a:lumMod val="95000"/>
                  <a:lumOff val="5000"/>
                </a:schemeClr>
              </a:solidFill>
            </a:endParaRPr>
          </a:p>
        </p:txBody>
      </p:sp>
      <p:sp>
        <p:nvSpPr>
          <p:cNvPr id="6" name="下矢印 5">
            <a:extLst>
              <a:ext uri="{FF2B5EF4-FFF2-40B4-BE49-F238E27FC236}">
                <a16:creationId xmlns:a16="http://schemas.microsoft.com/office/drawing/2014/main" id="{82364B44-1A8A-5044-B22D-2B699D1FDAFD}"/>
              </a:ext>
            </a:extLst>
          </p:cNvPr>
          <p:cNvSpPr/>
          <p:nvPr/>
        </p:nvSpPr>
        <p:spPr>
          <a:xfrm>
            <a:off x="5324855" y="2553690"/>
            <a:ext cx="484632"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a:extLst>
              <a:ext uri="{FF2B5EF4-FFF2-40B4-BE49-F238E27FC236}">
                <a16:creationId xmlns:a16="http://schemas.microsoft.com/office/drawing/2014/main" id="{A8355AAF-8F95-AC44-9697-11819FE39526}"/>
              </a:ext>
            </a:extLst>
          </p:cNvPr>
          <p:cNvSpPr/>
          <p:nvPr/>
        </p:nvSpPr>
        <p:spPr>
          <a:xfrm>
            <a:off x="5324855" y="3548159"/>
            <a:ext cx="484632"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a:extLst>
              <a:ext uri="{FF2B5EF4-FFF2-40B4-BE49-F238E27FC236}">
                <a16:creationId xmlns:a16="http://schemas.microsoft.com/office/drawing/2014/main" id="{502764A7-F6C5-9848-8568-1CB28643FC4F}"/>
              </a:ext>
            </a:extLst>
          </p:cNvPr>
          <p:cNvSpPr/>
          <p:nvPr/>
        </p:nvSpPr>
        <p:spPr>
          <a:xfrm>
            <a:off x="5324855" y="4771571"/>
            <a:ext cx="484632" cy="5039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4065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17371B03-8CF7-4949-B901-C9B68D8EAC4C}"/>
              </a:ext>
            </a:extLst>
          </p:cNvPr>
          <p:cNvSpPr txBox="1"/>
          <p:nvPr/>
        </p:nvSpPr>
        <p:spPr>
          <a:xfrm>
            <a:off x="8446294" y="2088034"/>
            <a:ext cx="1184032" cy="600164"/>
          </a:xfrm>
          <a:prstGeom prst="rect">
            <a:avLst/>
          </a:prstGeom>
          <a:noFill/>
        </p:spPr>
        <p:txBody>
          <a:bodyPr wrap="square" rtlCol="0">
            <a:spAutoFit/>
          </a:bodyPr>
          <a:lstStyle/>
          <a:p>
            <a:r>
              <a:rPr lang="ja-JP" altLang="en-US" sz="33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③</a:t>
            </a:r>
          </a:p>
        </p:txBody>
      </p:sp>
      <p:grpSp>
        <p:nvGrpSpPr>
          <p:cNvPr id="3" name="グループ化 2">
            <a:extLst>
              <a:ext uri="{FF2B5EF4-FFF2-40B4-BE49-F238E27FC236}">
                <a16:creationId xmlns:a16="http://schemas.microsoft.com/office/drawing/2014/main" id="{29177E36-95D1-430B-89C9-6E42D7545B5E}"/>
              </a:ext>
            </a:extLst>
          </p:cNvPr>
          <p:cNvGrpSpPr/>
          <p:nvPr/>
        </p:nvGrpSpPr>
        <p:grpSpPr>
          <a:xfrm>
            <a:off x="214008" y="1652990"/>
            <a:ext cx="11977991" cy="4815213"/>
            <a:chOff x="355189" y="1763825"/>
            <a:chExt cx="8422424" cy="4815213"/>
          </a:xfrm>
        </p:grpSpPr>
        <p:grpSp>
          <p:nvGrpSpPr>
            <p:cNvPr id="2" name="グループ化 1">
              <a:extLst>
                <a:ext uri="{FF2B5EF4-FFF2-40B4-BE49-F238E27FC236}">
                  <a16:creationId xmlns:a16="http://schemas.microsoft.com/office/drawing/2014/main" id="{99868613-36A9-4523-B2BB-F71DFFC60823}"/>
                </a:ext>
              </a:extLst>
            </p:cNvPr>
            <p:cNvGrpSpPr/>
            <p:nvPr/>
          </p:nvGrpSpPr>
          <p:grpSpPr>
            <a:xfrm>
              <a:off x="355189" y="2589910"/>
              <a:ext cx="8422424" cy="3989128"/>
              <a:chOff x="355187" y="1280720"/>
              <a:chExt cx="8422424" cy="3989128"/>
            </a:xfrm>
          </p:grpSpPr>
          <p:grpSp>
            <p:nvGrpSpPr>
              <p:cNvPr id="5" name="グループ化 4">
                <a:extLst>
                  <a:ext uri="{FF2B5EF4-FFF2-40B4-BE49-F238E27FC236}">
                    <a16:creationId xmlns:a16="http://schemas.microsoft.com/office/drawing/2014/main" id="{F8055636-53BD-490C-8D0A-22428D261C77}"/>
                  </a:ext>
                </a:extLst>
              </p:cNvPr>
              <p:cNvGrpSpPr/>
              <p:nvPr/>
            </p:nvGrpSpPr>
            <p:grpSpPr>
              <a:xfrm>
                <a:off x="355187" y="1280720"/>
                <a:ext cx="8422424" cy="3989128"/>
                <a:chOff x="521561" y="678235"/>
                <a:chExt cx="8422424" cy="3989128"/>
              </a:xfrm>
            </p:grpSpPr>
            <p:sp>
              <p:nvSpPr>
                <p:cNvPr id="34" name="テキスト ボックス 33">
                  <a:extLst>
                    <a:ext uri="{FF2B5EF4-FFF2-40B4-BE49-F238E27FC236}">
                      <a16:creationId xmlns:a16="http://schemas.microsoft.com/office/drawing/2014/main" id="{B78CDC0E-95CE-41B0-A50C-61982EF06012}"/>
                    </a:ext>
                  </a:extLst>
                </p:cNvPr>
                <p:cNvSpPr txBox="1"/>
                <p:nvPr/>
              </p:nvSpPr>
              <p:spPr>
                <a:xfrm>
                  <a:off x="521561" y="2373287"/>
                  <a:ext cx="8422424" cy="1077218"/>
                </a:xfrm>
                <a:prstGeom prst="rect">
                  <a:avLst/>
                </a:prstGeom>
                <a:noFill/>
                <a:ln w="38100">
                  <a:noFill/>
                </a:ln>
              </p:spPr>
              <p:txBody>
                <a:bodyPr wrap="square" rtlCol="0">
                  <a:spAutoFit/>
                </a:bodyPr>
                <a:lstStyle/>
                <a:p>
                  <a:pPr algn="just">
                    <a:buClr>
                      <a:schemeClr val="tx1"/>
                    </a:buClr>
                    <a:defRPr/>
                  </a:pPr>
                  <a:r>
                    <a:rPr lang="ja-JP" altLang="en-US" sz="3200" dirty="0">
                      <a:latin typeface="+mn-ea"/>
                      <a:cs typeface="Times New Roman" panose="02020603050405020304" pitchFamily="18" charset="0"/>
                    </a:rPr>
                    <a:t>進め方：野球（トレーニング）と学習を</a:t>
                  </a:r>
                  <a:r>
                    <a:rPr lang="en-US" altLang="ja-JP" sz="3200" dirty="0">
                      <a:latin typeface="+mn-ea"/>
                      <a:cs typeface="Times New Roman" panose="02020603050405020304" pitchFamily="18" charset="0"/>
                    </a:rPr>
                    <a:t>2</a:t>
                  </a:r>
                  <a:r>
                    <a:rPr lang="ja-JP" altLang="en-US" sz="3200">
                      <a:latin typeface="+mn-ea"/>
                      <a:cs typeface="Times New Roman" panose="02020603050405020304" pitchFamily="18" charset="0"/>
                    </a:rPr>
                    <a:t>グループで実施</a:t>
                  </a:r>
                  <a:endParaRPr lang="en-US" altLang="ja-JP" sz="3200" dirty="0">
                    <a:latin typeface="+mn-ea"/>
                    <a:cs typeface="Times New Roman" panose="02020603050405020304" pitchFamily="18" charset="0"/>
                  </a:endParaRPr>
                </a:p>
                <a:p>
                  <a:pPr algn="just">
                    <a:buClr>
                      <a:schemeClr val="tx1"/>
                    </a:buClr>
                    <a:defRPr/>
                  </a:pPr>
                  <a:r>
                    <a:rPr lang="ja-JP" altLang="en-US" sz="3200" dirty="0">
                      <a:latin typeface="+mn-ea"/>
                      <a:cs typeface="Times New Roman" panose="02020603050405020304" pitchFamily="18" charset="0"/>
                    </a:rPr>
                    <a:t>　　　　　　　</a:t>
                  </a:r>
                  <a:r>
                    <a:rPr lang="en-US" altLang="ja-JP" sz="3200" dirty="0">
                      <a:latin typeface="+mn-ea"/>
                      <a:cs typeface="Times New Roman" panose="02020603050405020304" pitchFamily="18" charset="0"/>
                    </a:rPr>
                    <a:t>※</a:t>
                  </a:r>
                  <a:r>
                    <a:rPr lang="ja-JP" altLang="en-US" sz="3200" dirty="0">
                      <a:latin typeface="+mn-ea"/>
                      <a:cs typeface="Times New Roman" panose="02020603050405020304" pitchFamily="18" charset="0"/>
                    </a:rPr>
                    <a:t>野球のみ，学習のみでの実施もあり</a:t>
                  </a:r>
                  <a:endParaRPr lang="en-US" altLang="ja-JP" sz="3200" dirty="0">
                    <a:latin typeface="+mn-ea"/>
                    <a:cs typeface="Times New Roman" panose="02020603050405020304" pitchFamily="18" charset="0"/>
                  </a:endParaRPr>
                </a:p>
              </p:txBody>
            </p:sp>
            <p:sp>
              <p:nvSpPr>
                <p:cNvPr id="35" name="テキスト ボックス 34">
                  <a:extLst>
                    <a:ext uri="{FF2B5EF4-FFF2-40B4-BE49-F238E27FC236}">
                      <a16:creationId xmlns:a16="http://schemas.microsoft.com/office/drawing/2014/main" id="{354F14A4-3295-4141-B3F4-D2C12996C4DC}"/>
                    </a:ext>
                  </a:extLst>
                </p:cNvPr>
                <p:cNvSpPr txBox="1"/>
                <p:nvPr/>
              </p:nvSpPr>
              <p:spPr>
                <a:xfrm>
                  <a:off x="521561" y="3590145"/>
                  <a:ext cx="8320828" cy="1077218"/>
                </a:xfrm>
                <a:prstGeom prst="rect">
                  <a:avLst/>
                </a:prstGeom>
                <a:noFill/>
                <a:ln w="38100">
                  <a:noFill/>
                </a:ln>
              </p:spPr>
              <p:txBody>
                <a:bodyPr wrap="square" rtlCol="0">
                  <a:spAutoFit/>
                </a:bodyPr>
                <a:lstStyle/>
                <a:p>
                  <a:pPr algn="just">
                    <a:buClr>
                      <a:schemeClr val="tx1"/>
                    </a:buClr>
                    <a:defRPr/>
                  </a:pPr>
                  <a:r>
                    <a:rPr lang="ja-JP" altLang="en-US" sz="3200" dirty="0">
                      <a:latin typeface="+mn-ea"/>
                      <a:cs typeface="Times New Roman" panose="02020603050405020304" pitchFamily="18" charset="0"/>
                    </a:rPr>
                    <a:t>指導体系：野球 → 集団指導，学習 → 個別指導（</a:t>
                  </a:r>
                  <a:r>
                    <a:rPr lang="en-US" altLang="ja-JP" sz="3200" dirty="0">
                      <a:latin typeface="+mn-ea"/>
                      <a:cs typeface="Times New Roman" panose="02020603050405020304" pitchFamily="18" charset="0"/>
                    </a:rPr>
                    <a:t>1</a:t>
                  </a:r>
                  <a:r>
                    <a:rPr lang="ja-JP" altLang="en-US" sz="3200" dirty="0">
                      <a:latin typeface="+mn-ea"/>
                      <a:cs typeface="Times New Roman" panose="02020603050405020304" pitchFamily="18" charset="0"/>
                    </a:rPr>
                    <a:t>対数名）</a:t>
                  </a:r>
                  <a:endParaRPr lang="en-US" altLang="ja-JP" sz="3200" dirty="0">
                    <a:latin typeface="+mn-ea"/>
                    <a:cs typeface="Times New Roman" panose="02020603050405020304" pitchFamily="18" charset="0"/>
                  </a:endParaRPr>
                </a:p>
                <a:p>
                  <a:pPr algn="just">
                    <a:buClr>
                      <a:schemeClr val="tx1"/>
                    </a:buClr>
                    <a:defRPr/>
                  </a:pPr>
                  <a:r>
                    <a:rPr lang="ja-JP" altLang="en-US" sz="3200" dirty="0">
                      <a:latin typeface="+mn-ea"/>
                      <a:cs typeface="Times New Roman" panose="02020603050405020304" pitchFamily="18" charset="0"/>
                    </a:rPr>
                    <a:t>                      </a:t>
                  </a:r>
                  <a:r>
                    <a:rPr lang="en-US" altLang="ja-JP" sz="3200" dirty="0">
                      <a:latin typeface="+mn-ea"/>
                      <a:cs typeface="Times New Roman" panose="02020603050405020304" pitchFamily="18" charset="0"/>
                    </a:rPr>
                    <a:t>※</a:t>
                  </a:r>
                  <a:r>
                    <a:rPr lang="ja-JP" altLang="en-US" sz="3200" dirty="0">
                      <a:latin typeface="+mn-ea"/>
                      <a:cs typeface="Times New Roman" panose="02020603050405020304" pitchFamily="18" charset="0"/>
                    </a:rPr>
                    <a:t>学習に関しては担当指導者を配置</a:t>
                  </a:r>
                  <a:endParaRPr lang="en-US" altLang="ja-JP" sz="3200" dirty="0">
                    <a:latin typeface="+mn-ea"/>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F7B1B507-E844-490D-8237-92DEA16FCA8F}"/>
                    </a:ext>
                  </a:extLst>
                </p:cNvPr>
                <p:cNvSpPr txBox="1"/>
                <p:nvPr/>
              </p:nvSpPr>
              <p:spPr>
                <a:xfrm>
                  <a:off x="521561" y="678235"/>
                  <a:ext cx="8422424" cy="584775"/>
                </a:xfrm>
                <a:prstGeom prst="rect">
                  <a:avLst/>
                </a:prstGeom>
                <a:noFill/>
                <a:ln w="38100">
                  <a:noFill/>
                </a:ln>
              </p:spPr>
              <p:txBody>
                <a:bodyPr wrap="square" rtlCol="0">
                  <a:spAutoFit/>
                </a:bodyPr>
                <a:lstStyle/>
                <a:p>
                  <a:pPr algn="just">
                    <a:buClr>
                      <a:schemeClr val="tx1"/>
                    </a:buClr>
                    <a:defRPr/>
                  </a:pPr>
                  <a:r>
                    <a:rPr lang="ja-JP" altLang="en-US" sz="3200">
                      <a:latin typeface="+mn-ea"/>
                      <a:cs typeface="Times New Roman" panose="02020603050405020304" pitchFamily="18" charset="0"/>
                    </a:rPr>
                    <a:t>期間　：</a:t>
                  </a:r>
                  <a:r>
                    <a:rPr lang="en-US" altLang="ja-JP" sz="3200" dirty="0">
                      <a:latin typeface="+mn-ea"/>
                      <a:cs typeface="Times New Roman" panose="02020603050405020304" pitchFamily="18" charset="0"/>
                    </a:rPr>
                    <a:t>R.3/8/2~8/31</a:t>
                  </a:r>
                  <a:r>
                    <a:rPr lang="ja-JP" altLang="en-US" sz="3200" dirty="0">
                      <a:latin typeface="+mn-ea"/>
                      <a:cs typeface="Times New Roman" panose="02020603050405020304" pitchFamily="18" charset="0"/>
                    </a:rPr>
                    <a:t>　</a:t>
                  </a:r>
                  <a:r>
                    <a:rPr lang="en-US" altLang="ja-JP" sz="3200" dirty="0">
                      <a:latin typeface="+mn-ea"/>
                      <a:cs typeface="Times New Roman" panose="02020603050405020304" pitchFamily="18" charset="0"/>
                    </a:rPr>
                    <a:t>※8/22</a:t>
                  </a:r>
                  <a:r>
                    <a:rPr lang="ja-JP" altLang="en-US" sz="3200" dirty="0">
                      <a:latin typeface="+mn-ea"/>
                      <a:cs typeface="Times New Roman" panose="02020603050405020304" pitchFamily="18" charset="0"/>
                    </a:rPr>
                    <a:t>よりオンライン学習のみの開催</a:t>
                  </a:r>
                  <a:endParaRPr lang="en-US" altLang="ja-JP" sz="3200" dirty="0">
                    <a:latin typeface="+mn-ea"/>
                    <a:cs typeface="Times New Roman" panose="02020603050405020304" pitchFamily="18" charset="0"/>
                  </a:endParaRPr>
                </a:p>
              </p:txBody>
            </p:sp>
          </p:grpSp>
          <p:sp>
            <p:nvSpPr>
              <p:cNvPr id="10" name="テキスト ボックス 9">
                <a:extLst>
                  <a:ext uri="{FF2B5EF4-FFF2-40B4-BE49-F238E27FC236}">
                    <a16:creationId xmlns:a16="http://schemas.microsoft.com/office/drawing/2014/main" id="{667DFE13-6E60-4E3D-8B30-7AA9AD64948B}"/>
                  </a:ext>
                </a:extLst>
              </p:cNvPr>
              <p:cNvSpPr txBox="1"/>
              <p:nvPr/>
            </p:nvSpPr>
            <p:spPr>
              <a:xfrm>
                <a:off x="355187" y="2128246"/>
                <a:ext cx="8096084" cy="584775"/>
              </a:xfrm>
              <a:prstGeom prst="rect">
                <a:avLst/>
              </a:prstGeom>
              <a:noFill/>
              <a:ln w="38100">
                <a:noFill/>
              </a:ln>
            </p:spPr>
            <p:txBody>
              <a:bodyPr wrap="square" rtlCol="0">
                <a:spAutoFit/>
              </a:bodyPr>
              <a:lstStyle/>
              <a:p>
                <a:pPr algn="just">
                  <a:buClr>
                    <a:schemeClr val="tx1"/>
                  </a:buClr>
                  <a:defRPr/>
                </a:pPr>
                <a:r>
                  <a:rPr lang="ja-JP" altLang="en-US" sz="3200">
                    <a:latin typeface="+mn-ea"/>
                    <a:cs typeface="Times New Roman" panose="02020603050405020304" pitchFamily="18" charset="0"/>
                  </a:rPr>
                  <a:t>場所　：</a:t>
                </a:r>
                <a:r>
                  <a:rPr lang="ja-JP" altLang="en-US" sz="3200" dirty="0">
                    <a:latin typeface="+mn-ea"/>
                    <a:cs typeface="Times New Roman" panose="02020603050405020304" pitchFamily="18" charset="0"/>
                  </a:rPr>
                  <a:t>横浜総合病院，大学，公園 など</a:t>
                </a:r>
                <a:endParaRPr lang="en-US" altLang="ja-JP" sz="3200" dirty="0">
                  <a:latin typeface="+mn-ea"/>
                  <a:cs typeface="Times New Roman" panose="02020603050405020304" pitchFamily="18" charset="0"/>
                </a:endParaRPr>
              </a:p>
            </p:txBody>
          </p:sp>
        </p:grpSp>
        <p:sp>
          <p:nvSpPr>
            <p:cNvPr id="12" name="テキスト ボックス 11">
              <a:extLst>
                <a:ext uri="{FF2B5EF4-FFF2-40B4-BE49-F238E27FC236}">
                  <a16:creationId xmlns:a16="http://schemas.microsoft.com/office/drawing/2014/main" id="{5974BD81-AD58-4904-8D9A-B724DD5D34B9}"/>
                </a:ext>
              </a:extLst>
            </p:cNvPr>
            <p:cNvSpPr txBox="1"/>
            <p:nvPr/>
          </p:nvSpPr>
          <p:spPr>
            <a:xfrm>
              <a:off x="355189" y="1763825"/>
              <a:ext cx="8422424" cy="584775"/>
            </a:xfrm>
            <a:prstGeom prst="rect">
              <a:avLst/>
            </a:prstGeom>
            <a:noFill/>
            <a:ln w="38100">
              <a:noFill/>
            </a:ln>
          </p:spPr>
          <p:txBody>
            <a:bodyPr wrap="square" rtlCol="0">
              <a:spAutoFit/>
            </a:bodyPr>
            <a:lstStyle/>
            <a:p>
              <a:pPr algn="just">
                <a:buClr>
                  <a:schemeClr val="tx1"/>
                </a:buClr>
                <a:defRPr/>
              </a:pPr>
              <a:r>
                <a:rPr lang="ja-JP" altLang="en-US" sz="3200">
                  <a:latin typeface="+mn-ea"/>
                  <a:cs typeface="Times New Roman" panose="02020603050405020304" pitchFamily="18" charset="0"/>
                </a:rPr>
                <a:t>対象　：</a:t>
              </a:r>
              <a:r>
                <a:rPr lang="ja-JP" altLang="en-US" sz="3200" dirty="0">
                  <a:latin typeface="+mn-ea"/>
                  <a:cs typeface="Times New Roman" panose="02020603050405020304" pitchFamily="18" charset="0"/>
                </a:rPr>
                <a:t>硬式野球チームの中学</a:t>
              </a:r>
              <a:r>
                <a:rPr lang="en-US" altLang="ja-JP" sz="3200" dirty="0">
                  <a:latin typeface="+mn-ea"/>
                  <a:cs typeface="Times New Roman" panose="02020603050405020304" pitchFamily="18" charset="0"/>
                </a:rPr>
                <a:t>3</a:t>
              </a:r>
              <a:r>
                <a:rPr lang="ja-JP" altLang="en-US" sz="3200" dirty="0">
                  <a:latin typeface="+mn-ea"/>
                  <a:cs typeface="Times New Roman" panose="02020603050405020304" pitchFamily="18" charset="0"/>
                </a:rPr>
                <a:t>年生</a:t>
              </a:r>
              <a:r>
                <a:rPr lang="en-US" altLang="ja-JP" sz="3200" dirty="0">
                  <a:latin typeface="+mn-ea"/>
                  <a:cs typeface="Times New Roman" panose="02020603050405020304" pitchFamily="18" charset="0"/>
                </a:rPr>
                <a:t>9</a:t>
              </a:r>
              <a:r>
                <a:rPr lang="ja-JP" altLang="en-US" sz="3200" dirty="0">
                  <a:latin typeface="+mn-ea"/>
                  <a:cs typeface="Times New Roman" panose="02020603050405020304" pitchFamily="18" charset="0"/>
                </a:rPr>
                <a:t>名</a:t>
              </a:r>
              <a:endParaRPr lang="en-US" altLang="ja-JP" sz="3200" dirty="0">
                <a:latin typeface="+mn-ea"/>
                <a:cs typeface="Times New Roman" panose="02020603050405020304" pitchFamily="18" charset="0"/>
              </a:endParaRPr>
            </a:p>
          </p:txBody>
        </p:sp>
      </p:grpSp>
      <p:sp>
        <p:nvSpPr>
          <p:cNvPr id="14" name="タイトル 1">
            <a:extLst>
              <a:ext uri="{FF2B5EF4-FFF2-40B4-BE49-F238E27FC236}">
                <a16:creationId xmlns:a16="http://schemas.microsoft.com/office/drawing/2014/main" id="{1E5242DF-43F4-C445-A70F-EF725EAFF64E}"/>
              </a:ext>
            </a:extLst>
          </p:cNvPr>
          <p:cNvSpPr txBox="1">
            <a:spLocks/>
          </p:cNvSpPr>
          <p:nvPr/>
        </p:nvSpPr>
        <p:spPr>
          <a:xfrm>
            <a:off x="838200" y="365126"/>
            <a:ext cx="10515600" cy="90606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t>横浜での活動概要</a:t>
            </a:r>
          </a:p>
        </p:txBody>
      </p:sp>
    </p:spTree>
    <p:extLst>
      <p:ext uri="{BB962C8B-B14F-4D97-AF65-F5344CB8AC3E}">
        <p14:creationId xmlns:p14="http://schemas.microsoft.com/office/powerpoint/2010/main" val="2236053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5974BD81-AD58-4904-8D9A-B724DD5D34B9}"/>
              </a:ext>
            </a:extLst>
          </p:cNvPr>
          <p:cNvSpPr txBox="1"/>
          <p:nvPr/>
        </p:nvSpPr>
        <p:spPr>
          <a:xfrm>
            <a:off x="1002393" y="1305989"/>
            <a:ext cx="3288118" cy="584775"/>
          </a:xfrm>
          <a:prstGeom prst="rect">
            <a:avLst/>
          </a:prstGeom>
          <a:noFill/>
          <a:ln w="38100">
            <a:solidFill>
              <a:schemeClr val="accent1"/>
            </a:solidFill>
          </a:ln>
          <a:effectLst>
            <a:softEdge rad="0"/>
          </a:effectLst>
        </p:spPr>
        <p:txBody>
          <a:bodyPr wrap="square" rtlCol="0">
            <a:spAutoFit/>
          </a:bodyPr>
          <a:lstStyle/>
          <a:p>
            <a:pPr algn="ctr">
              <a:buClr>
                <a:schemeClr val="tx1"/>
              </a:buClr>
              <a:defRPr/>
            </a:pPr>
            <a:r>
              <a:rPr lang="ja-JP" altLang="en-US" sz="3200" dirty="0">
                <a:latin typeface="+mn-ea"/>
                <a:cs typeface="Times New Roman" panose="02020603050405020304" pitchFamily="18" charset="0"/>
              </a:rPr>
              <a:t>横浜総合病院</a:t>
            </a:r>
            <a:endParaRPr lang="en-US" altLang="ja-JP" sz="3200" dirty="0">
              <a:latin typeface="+mn-ea"/>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628C5A86-53D4-42DB-BCC9-F13639E627D6}"/>
              </a:ext>
            </a:extLst>
          </p:cNvPr>
          <p:cNvSpPr txBox="1"/>
          <p:nvPr/>
        </p:nvSpPr>
        <p:spPr>
          <a:xfrm>
            <a:off x="6368496" y="1276787"/>
            <a:ext cx="1097680" cy="584775"/>
          </a:xfrm>
          <a:prstGeom prst="rect">
            <a:avLst/>
          </a:prstGeom>
          <a:noFill/>
          <a:ln w="38100">
            <a:solidFill>
              <a:schemeClr val="accent1"/>
            </a:solidFill>
          </a:ln>
          <a:effectLst>
            <a:softEdge rad="0"/>
          </a:effectLst>
        </p:spPr>
        <p:txBody>
          <a:bodyPr wrap="square" rtlCol="0">
            <a:spAutoFit/>
          </a:bodyPr>
          <a:lstStyle/>
          <a:p>
            <a:pPr algn="ctr">
              <a:buClr>
                <a:schemeClr val="tx1"/>
              </a:buClr>
              <a:defRPr/>
            </a:pPr>
            <a:r>
              <a:rPr lang="ja-JP" altLang="en-US" sz="3200" dirty="0">
                <a:latin typeface="+mn-ea"/>
                <a:cs typeface="Times New Roman" panose="02020603050405020304" pitchFamily="18" charset="0"/>
              </a:rPr>
              <a:t>大学</a:t>
            </a:r>
            <a:endParaRPr lang="en-US" altLang="ja-JP" sz="3200" dirty="0">
              <a:latin typeface="+mn-ea"/>
              <a:cs typeface="Times New Roman" panose="02020603050405020304" pitchFamily="18" charset="0"/>
            </a:endParaRPr>
          </a:p>
        </p:txBody>
      </p:sp>
      <p:grpSp>
        <p:nvGrpSpPr>
          <p:cNvPr id="7" name="グループ化 6">
            <a:extLst>
              <a:ext uri="{FF2B5EF4-FFF2-40B4-BE49-F238E27FC236}">
                <a16:creationId xmlns:a16="http://schemas.microsoft.com/office/drawing/2014/main" id="{29007BDE-39FF-4CBB-93CC-AA9DA64B125C}"/>
              </a:ext>
            </a:extLst>
          </p:cNvPr>
          <p:cNvGrpSpPr/>
          <p:nvPr/>
        </p:nvGrpSpPr>
        <p:grpSpPr>
          <a:xfrm>
            <a:off x="1717965" y="3352799"/>
            <a:ext cx="1976571" cy="2890982"/>
            <a:chOff x="193964" y="3251201"/>
            <a:chExt cx="1976571" cy="2890982"/>
          </a:xfrm>
          <a:noFill/>
        </p:grpSpPr>
        <p:sp>
          <p:nvSpPr>
            <p:cNvPr id="4" name="正方形/長方形 3">
              <a:extLst>
                <a:ext uri="{FF2B5EF4-FFF2-40B4-BE49-F238E27FC236}">
                  <a16:creationId xmlns:a16="http://schemas.microsoft.com/office/drawing/2014/main" id="{347AA4E1-D9C3-4660-AAC2-1E82B1E48BF2}"/>
                </a:ext>
              </a:extLst>
            </p:cNvPr>
            <p:cNvSpPr/>
            <p:nvPr/>
          </p:nvSpPr>
          <p:spPr>
            <a:xfrm>
              <a:off x="193964" y="3251201"/>
              <a:ext cx="1976571" cy="2890982"/>
            </a:xfrm>
            <a:prstGeom prst="rect">
              <a:avLst/>
            </a:prstGeom>
            <a:grp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schemeClr val="tx1"/>
                </a:solidFill>
                <a:latin typeface="+mn-ea"/>
              </a:endParaRPr>
            </a:p>
          </p:txBody>
        </p:sp>
        <p:sp>
          <p:nvSpPr>
            <p:cNvPr id="18" name="テキスト ボックス 17">
              <a:extLst>
                <a:ext uri="{FF2B5EF4-FFF2-40B4-BE49-F238E27FC236}">
                  <a16:creationId xmlns:a16="http://schemas.microsoft.com/office/drawing/2014/main" id="{7312D4CE-3754-4D31-B503-704E327F8C87}"/>
                </a:ext>
              </a:extLst>
            </p:cNvPr>
            <p:cNvSpPr txBox="1"/>
            <p:nvPr/>
          </p:nvSpPr>
          <p:spPr>
            <a:xfrm>
              <a:off x="348476" y="3413039"/>
              <a:ext cx="1696368" cy="830997"/>
            </a:xfrm>
            <a:prstGeom prst="rect">
              <a:avLst/>
            </a:prstGeom>
            <a:grpFill/>
            <a:ln w="38100">
              <a:noFill/>
            </a:ln>
            <a:effectLst>
              <a:softEdge rad="38100"/>
            </a:effectLst>
          </p:spPr>
          <p:txBody>
            <a:bodyPr wrap="square" rtlCol="0">
              <a:spAutoFit/>
            </a:bodyPr>
            <a:lstStyle/>
            <a:p>
              <a:pPr algn="ctr">
                <a:buClr>
                  <a:schemeClr val="tx1"/>
                </a:buClr>
                <a:defRPr/>
              </a:pPr>
              <a:r>
                <a:rPr lang="ja-JP" altLang="en-US" sz="2400" dirty="0">
                  <a:latin typeface="+mn-ea"/>
                  <a:cs typeface="Times New Roman" panose="02020603050405020304" pitchFamily="18" charset="0"/>
                </a:rPr>
                <a:t>野球</a:t>
              </a:r>
              <a:endParaRPr lang="en-US" altLang="ja-JP" sz="2400" dirty="0">
                <a:latin typeface="+mn-ea"/>
                <a:cs typeface="Times New Roman" panose="02020603050405020304" pitchFamily="18" charset="0"/>
              </a:endParaRPr>
            </a:p>
            <a:p>
              <a:pPr algn="ctr">
                <a:buClr>
                  <a:schemeClr val="tx1"/>
                </a:buClr>
                <a:defRPr/>
              </a:pPr>
              <a:r>
                <a:rPr lang="ja-JP" altLang="en-US" sz="2400" dirty="0">
                  <a:latin typeface="+mn-ea"/>
                  <a:cs typeface="Times New Roman" panose="02020603050405020304" pitchFamily="18" charset="0"/>
                </a:rPr>
                <a:t>（</a:t>
              </a:r>
              <a:r>
                <a:rPr lang="en-US" altLang="ja-JP" sz="2400" dirty="0">
                  <a:latin typeface="+mn-ea"/>
                  <a:cs typeface="Times New Roman" panose="02020603050405020304" pitchFamily="18" charset="0"/>
                </a:rPr>
                <a:t>1</a:t>
              </a:r>
              <a:r>
                <a:rPr lang="ja-JP" altLang="en-US" sz="2400" dirty="0">
                  <a:latin typeface="+mn-ea"/>
                  <a:cs typeface="Times New Roman" panose="02020603050405020304" pitchFamily="18" charset="0"/>
                </a:rPr>
                <a:t>時間）</a:t>
              </a:r>
              <a:endParaRPr lang="en-US" altLang="ja-JP" sz="2400" dirty="0">
                <a:latin typeface="+mn-ea"/>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89C08ED7-FAB3-41AD-95BA-78AB94C81711}"/>
                </a:ext>
              </a:extLst>
            </p:cNvPr>
            <p:cNvSpPr txBox="1"/>
            <p:nvPr/>
          </p:nvSpPr>
          <p:spPr>
            <a:xfrm>
              <a:off x="370515" y="5189226"/>
              <a:ext cx="1696368" cy="830997"/>
            </a:xfrm>
            <a:prstGeom prst="rect">
              <a:avLst/>
            </a:prstGeom>
            <a:grpFill/>
            <a:ln w="38100">
              <a:noFill/>
            </a:ln>
            <a:effectLst>
              <a:softEdge rad="38100"/>
            </a:effectLst>
          </p:spPr>
          <p:txBody>
            <a:bodyPr wrap="square" rtlCol="0">
              <a:spAutoFit/>
            </a:bodyPr>
            <a:lstStyle/>
            <a:p>
              <a:pPr algn="ctr">
                <a:buClr>
                  <a:schemeClr val="tx1"/>
                </a:buClr>
                <a:defRPr/>
              </a:pPr>
              <a:r>
                <a:rPr lang="ja-JP" altLang="en-US" sz="2400" dirty="0">
                  <a:latin typeface="+mn-ea"/>
                  <a:cs typeface="Times New Roman" panose="02020603050405020304" pitchFamily="18" charset="0"/>
                </a:rPr>
                <a:t>学習</a:t>
              </a:r>
              <a:endParaRPr lang="en-US" altLang="ja-JP" sz="2400" dirty="0">
                <a:latin typeface="+mn-ea"/>
                <a:cs typeface="Times New Roman" panose="02020603050405020304" pitchFamily="18" charset="0"/>
              </a:endParaRPr>
            </a:p>
            <a:p>
              <a:pPr algn="ctr">
                <a:buClr>
                  <a:schemeClr val="tx1"/>
                </a:buClr>
                <a:defRPr/>
              </a:pPr>
              <a:r>
                <a:rPr lang="ja-JP" altLang="en-US" sz="2400" dirty="0">
                  <a:latin typeface="+mn-ea"/>
                  <a:cs typeface="Times New Roman" panose="02020603050405020304" pitchFamily="18" charset="0"/>
                </a:rPr>
                <a:t>（</a:t>
              </a:r>
              <a:r>
                <a:rPr lang="en-US" altLang="ja-JP" sz="2400" dirty="0">
                  <a:latin typeface="+mn-ea"/>
                  <a:cs typeface="Times New Roman" panose="02020603050405020304" pitchFamily="18" charset="0"/>
                </a:rPr>
                <a:t>1</a:t>
              </a:r>
              <a:r>
                <a:rPr lang="ja-JP" altLang="en-US" sz="2400" dirty="0">
                  <a:latin typeface="+mn-ea"/>
                  <a:cs typeface="Times New Roman" panose="02020603050405020304" pitchFamily="18" charset="0"/>
                </a:rPr>
                <a:t>時間）</a:t>
              </a:r>
              <a:endParaRPr lang="en-US" altLang="ja-JP" sz="2400" dirty="0">
                <a:latin typeface="+mn-ea"/>
                <a:cs typeface="Times New Roman" panose="02020603050405020304" pitchFamily="18" charset="0"/>
              </a:endParaRPr>
            </a:p>
          </p:txBody>
        </p:sp>
        <p:sp>
          <p:nvSpPr>
            <p:cNvPr id="6" name="矢印: 下 5">
              <a:extLst>
                <a:ext uri="{FF2B5EF4-FFF2-40B4-BE49-F238E27FC236}">
                  <a16:creationId xmlns:a16="http://schemas.microsoft.com/office/drawing/2014/main" id="{CF1D107B-0A58-459F-A975-A3A8AE8FB2B6}"/>
                </a:ext>
              </a:extLst>
            </p:cNvPr>
            <p:cNvSpPr/>
            <p:nvPr/>
          </p:nvSpPr>
          <p:spPr>
            <a:xfrm>
              <a:off x="882073" y="4367647"/>
              <a:ext cx="674254" cy="683491"/>
            </a:xfrm>
            <a:prstGeom prst="downArrow">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schemeClr val="tx1"/>
                </a:solidFill>
                <a:latin typeface="+mn-ea"/>
              </a:endParaRPr>
            </a:p>
          </p:txBody>
        </p:sp>
      </p:grpSp>
      <p:grpSp>
        <p:nvGrpSpPr>
          <p:cNvPr id="8" name="グループ化 7">
            <a:extLst>
              <a:ext uri="{FF2B5EF4-FFF2-40B4-BE49-F238E27FC236}">
                <a16:creationId xmlns:a16="http://schemas.microsoft.com/office/drawing/2014/main" id="{C621A45E-FD47-42FE-8735-77D46768C301}"/>
              </a:ext>
            </a:extLst>
          </p:cNvPr>
          <p:cNvGrpSpPr/>
          <p:nvPr/>
        </p:nvGrpSpPr>
        <p:grpSpPr>
          <a:xfrm>
            <a:off x="3846936" y="3352799"/>
            <a:ext cx="1976571" cy="2890983"/>
            <a:chOff x="2322935" y="3251200"/>
            <a:chExt cx="1976571" cy="2890983"/>
          </a:xfrm>
          <a:noFill/>
        </p:grpSpPr>
        <p:sp>
          <p:nvSpPr>
            <p:cNvPr id="17" name="正方形/長方形 16">
              <a:extLst>
                <a:ext uri="{FF2B5EF4-FFF2-40B4-BE49-F238E27FC236}">
                  <a16:creationId xmlns:a16="http://schemas.microsoft.com/office/drawing/2014/main" id="{EAF52241-CF77-44C6-842A-16308BCCF43A}"/>
                </a:ext>
              </a:extLst>
            </p:cNvPr>
            <p:cNvSpPr/>
            <p:nvPr/>
          </p:nvSpPr>
          <p:spPr>
            <a:xfrm>
              <a:off x="2322935" y="3251200"/>
              <a:ext cx="1976571" cy="2890983"/>
            </a:xfrm>
            <a:prstGeom prst="rect">
              <a:avLst/>
            </a:prstGeom>
            <a:grp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schemeClr val="tx1"/>
                </a:solidFill>
                <a:latin typeface="+mn-ea"/>
              </a:endParaRPr>
            </a:p>
          </p:txBody>
        </p:sp>
        <p:sp>
          <p:nvSpPr>
            <p:cNvPr id="20" name="テキスト ボックス 19">
              <a:extLst>
                <a:ext uri="{FF2B5EF4-FFF2-40B4-BE49-F238E27FC236}">
                  <a16:creationId xmlns:a16="http://schemas.microsoft.com/office/drawing/2014/main" id="{09423077-E360-482F-9693-B359C1F13AF8}"/>
                </a:ext>
              </a:extLst>
            </p:cNvPr>
            <p:cNvSpPr txBox="1"/>
            <p:nvPr/>
          </p:nvSpPr>
          <p:spPr>
            <a:xfrm>
              <a:off x="2443029" y="3427528"/>
              <a:ext cx="1779328" cy="830997"/>
            </a:xfrm>
            <a:prstGeom prst="rect">
              <a:avLst/>
            </a:prstGeom>
            <a:grpFill/>
            <a:ln w="38100">
              <a:noFill/>
            </a:ln>
            <a:effectLst>
              <a:softEdge rad="38100"/>
            </a:effectLst>
          </p:spPr>
          <p:txBody>
            <a:bodyPr wrap="square" rtlCol="0">
              <a:spAutoFit/>
            </a:bodyPr>
            <a:lstStyle/>
            <a:p>
              <a:pPr algn="ctr">
                <a:buClr>
                  <a:schemeClr val="tx1"/>
                </a:buClr>
                <a:defRPr/>
              </a:pPr>
              <a:r>
                <a:rPr lang="ja-JP" altLang="en-US" sz="2400" dirty="0">
                  <a:latin typeface="+mn-ea"/>
                  <a:cs typeface="Times New Roman" panose="02020603050405020304" pitchFamily="18" charset="0"/>
                </a:rPr>
                <a:t>学習</a:t>
              </a:r>
              <a:endParaRPr lang="en-US" altLang="ja-JP" sz="2400" dirty="0">
                <a:latin typeface="+mn-ea"/>
                <a:cs typeface="Times New Roman" panose="02020603050405020304" pitchFamily="18" charset="0"/>
              </a:endParaRPr>
            </a:p>
            <a:p>
              <a:pPr algn="ctr">
                <a:buClr>
                  <a:schemeClr val="tx1"/>
                </a:buClr>
                <a:defRPr/>
              </a:pPr>
              <a:r>
                <a:rPr lang="ja-JP" altLang="en-US" sz="2400" dirty="0">
                  <a:latin typeface="+mn-ea"/>
                  <a:cs typeface="Times New Roman" panose="02020603050405020304" pitchFamily="18" charset="0"/>
                </a:rPr>
                <a:t>（</a:t>
              </a:r>
              <a:r>
                <a:rPr lang="en-US" altLang="ja-JP" sz="2400" dirty="0">
                  <a:latin typeface="+mn-ea"/>
                  <a:cs typeface="Times New Roman" panose="02020603050405020304" pitchFamily="18" charset="0"/>
                </a:rPr>
                <a:t>1</a:t>
              </a:r>
              <a:r>
                <a:rPr lang="ja-JP" altLang="en-US" sz="2400" dirty="0">
                  <a:latin typeface="+mn-ea"/>
                  <a:cs typeface="Times New Roman" panose="02020603050405020304" pitchFamily="18" charset="0"/>
                </a:rPr>
                <a:t>時間）</a:t>
              </a:r>
              <a:endParaRPr lang="en-US" altLang="ja-JP" sz="2400" dirty="0">
                <a:latin typeface="+mn-ea"/>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61D1D1CA-BD09-405C-9C97-065E72837ACB}"/>
                </a:ext>
              </a:extLst>
            </p:cNvPr>
            <p:cNvSpPr txBox="1"/>
            <p:nvPr/>
          </p:nvSpPr>
          <p:spPr>
            <a:xfrm>
              <a:off x="2499797" y="5170499"/>
              <a:ext cx="1632027" cy="830997"/>
            </a:xfrm>
            <a:prstGeom prst="rect">
              <a:avLst/>
            </a:prstGeom>
            <a:grpFill/>
            <a:ln w="38100">
              <a:noFill/>
            </a:ln>
            <a:effectLst>
              <a:softEdge rad="38100"/>
            </a:effectLst>
          </p:spPr>
          <p:txBody>
            <a:bodyPr wrap="square" rtlCol="0">
              <a:spAutoFit/>
            </a:bodyPr>
            <a:lstStyle/>
            <a:p>
              <a:pPr algn="ctr">
                <a:buClr>
                  <a:schemeClr val="tx1"/>
                </a:buClr>
                <a:defRPr/>
              </a:pPr>
              <a:r>
                <a:rPr lang="ja-JP" altLang="en-US" sz="2400" dirty="0">
                  <a:latin typeface="+mn-ea"/>
                  <a:cs typeface="Times New Roman" panose="02020603050405020304" pitchFamily="18" charset="0"/>
                </a:rPr>
                <a:t>野球</a:t>
              </a:r>
              <a:endParaRPr lang="en-US" altLang="ja-JP" sz="2400" dirty="0">
                <a:latin typeface="+mn-ea"/>
                <a:cs typeface="Times New Roman" panose="02020603050405020304" pitchFamily="18" charset="0"/>
              </a:endParaRPr>
            </a:p>
            <a:p>
              <a:pPr algn="ctr">
                <a:buClr>
                  <a:schemeClr val="tx1"/>
                </a:buClr>
                <a:defRPr/>
              </a:pPr>
              <a:r>
                <a:rPr lang="ja-JP" altLang="en-US" sz="2400" dirty="0">
                  <a:latin typeface="+mn-ea"/>
                  <a:cs typeface="Times New Roman" panose="02020603050405020304" pitchFamily="18" charset="0"/>
                </a:rPr>
                <a:t>（</a:t>
              </a:r>
              <a:r>
                <a:rPr lang="en-US" altLang="ja-JP" sz="2400" dirty="0">
                  <a:latin typeface="+mn-ea"/>
                  <a:cs typeface="Times New Roman" panose="02020603050405020304" pitchFamily="18" charset="0"/>
                </a:rPr>
                <a:t>1</a:t>
              </a:r>
              <a:r>
                <a:rPr lang="ja-JP" altLang="en-US" sz="2400" dirty="0">
                  <a:latin typeface="+mn-ea"/>
                  <a:cs typeface="Times New Roman" panose="02020603050405020304" pitchFamily="18" charset="0"/>
                </a:rPr>
                <a:t>時間）</a:t>
              </a:r>
              <a:endParaRPr lang="en-US" altLang="ja-JP" sz="2400" dirty="0">
                <a:latin typeface="+mn-ea"/>
                <a:cs typeface="Times New Roman" panose="02020603050405020304" pitchFamily="18" charset="0"/>
              </a:endParaRPr>
            </a:p>
          </p:txBody>
        </p:sp>
        <p:sp>
          <p:nvSpPr>
            <p:cNvPr id="23" name="矢印: 下 22">
              <a:extLst>
                <a:ext uri="{FF2B5EF4-FFF2-40B4-BE49-F238E27FC236}">
                  <a16:creationId xmlns:a16="http://schemas.microsoft.com/office/drawing/2014/main" id="{A2F17EDE-FCAD-4E45-B0BC-C7DDAE8D147F}"/>
                </a:ext>
              </a:extLst>
            </p:cNvPr>
            <p:cNvSpPr/>
            <p:nvPr/>
          </p:nvSpPr>
          <p:spPr>
            <a:xfrm>
              <a:off x="2969053" y="4367646"/>
              <a:ext cx="674254" cy="683491"/>
            </a:xfrm>
            <a:prstGeom prst="downArrow">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schemeClr val="tx1"/>
                </a:solidFill>
                <a:latin typeface="+mn-ea"/>
              </a:endParaRPr>
            </a:p>
          </p:txBody>
        </p:sp>
      </p:grpSp>
      <p:sp>
        <p:nvSpPr>
          <p:cNvPr id="26" name="テキスト ボックス 25">
            <a:extLst>
              <a:ext uri="{FF2B5EF4-FFF2-40B4-BE49-F238E27FC236}">
                <a16:creationId xmlns:a16="http://schemas.microsoft.com/office/drawing/2014/main" id="{167E1121-D836-4583-998E-B08F79D66EBB}"/>
              </a:ext>
            </a:extLst>
          </p:cNvPr>
          <p:cNvSpPr txBox="1"/>
          <p:nvPr/>
        </p:nvSpPr>
        <p:spPr>
          <a:xfrm>
            <a:off x="2243195" y="2047904"/>
            <a:ext cx="3207480" cy="584775"/>
          </a:xfrm>
          <a:prstGeom prst="rect">
            <a:avLst/>
          </a:prstGeom>
          <a:noFill/>
          <a:ln w="38100">
            <a:noFill/>
          </a:ln>
        </p:spPr>
        <p:txBody>
          <a:bodyPr wrap="square" rtlCol="0">
            <a:spAutoFit/>
          </a:bodyPr>
          <a:lstStyle/>
          <a:p>
            <a:pPr algn="ctr">
              <a:defRPr/>
            </a:pPr>
            <a:r>
              <a:rPr lang="en-US" altLang="ja-JP" sz="3200" dirty="0">
                <a:latin typeface="+mn-ea"/>
                <a:cs typeface="Times New Roman" panose="02020603050405020304" pitchFamily="18" charset="0"/>
              </a:rPr>
              <a:t>2</a:t>
            </a:r>
            <a:r>
              <a:rPr lang="ja-JP" altLang="en-US" sz="3200">
                <a:latin typeface="+mn-ea"/>
                <a:cs typeface="Times New Roman" panose="02020603050405020304" pitchFamily="18" charset="0"/>
              </a:rPr>
              <a:t>グループ制</a:t>
            </a:r>
            <a:endParaRPr lang="en-US" altLang="ja-JP" sz="3200" dirty="0">
              <a:latin typeface="+mn-ea"/>
              <a:cs typeface="Times New Roman" panose="02020603050405020304" pitchFamily="18" charset="0"/>
            </a:endParaRPr>
          </a:p>
        </p:txBody>
      </p:sp>
      <p:grpSp>
        <p:nvGrpSpPr>
          <p:cNvPr id="24" name="グループ化 23">
            <a:extLst>
              <a:ext uri="{FF2B5EF4-FFF2-40B4-BE49-F238E27FC236}">
                <a16:creationId xmlns:a16="http://schemas.microsoft.com/office/drawing/2014/main" id="{AD3A5B15-EDDA-4D06-98B9-6A6DDEFF3CB1}"/>
              </a:ext>
            </a:extLst>
          </p:cNvPr>
          <p:cNvGrpSpPr/>
          <p:nvPr/>
        </p:nvGrpSpPr>
        <p:grpSpPr>
          <a:xfrm>
            <a:off x="2837416" y="2477183"/>
            <a:ext cx="2052000" cy="737528"/>
            <a:chOff x="1313416" y="2375585"/>
            <a:chExt cx="2052000" cy="737528"/>
          </a:xfrm>
        </p:grpSpPr>
        <p:cxnSp>
          <p:nvCxnSpPr>
            <p:cNvPr id="11" name="直線コネクタ 10">
              <a:extLst>
                <a:ext uri="{FF2B5EF4-FFF2-40B4-BE49-F238E27FC236}">
                  <a16:creationId xmlns:a16="http://schemas.microsoft.com/office/drawing/2014/main" id="{3D36FAC2-572E-4B9B-BFBE-DEA0DFB7152B}"/>
                </a:ext>
              </a:extLst>
            </p:cNvPr>
            <p:cNvCxnSpPr>
              <a:cxnSpLocks/>
            </p:cNvCxnSpPr>
            <p:nvPr/>
          </p:nvCxnSpPr>
          <p:spPr>
            <a:xfrm>
              <a:off x="2322935" y="2375585"/>
              <a:ext cx="0" cy="28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704AF892-5E3E-40D6-827E-2ED836163B7C}"/>
                </a:ext>
              </a:extLst>
            </p:cNvPr>
            <p:cNvCxnSpPr>
              <a:cxnSpLocks/>
            </p:cNvCxnSpPr>
            <p:nvPr/>
          </p:nvCxnSpPr>
          <p:spPr>
            <a:xfrm rot="5400000">
              <a:off x="2339416" y="1637585"/>
              <a:ext cx="0" cy="20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9AD9B69E-6D81-4107-96F4-799E1531B50D}"/>
                </a:ext>
              </a:extLst>
            </p:cNvPr>
            <p:cNvCxnSpPr/>
            <p:nvPr/>
          </p:nvCxnSpPr>
          <p:spPr>
            <a:xfrm>
              <a:off x="1313416" y="2645113"/>
              <a:ext cx="0" cy="468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2FC86460-6C59-4F82-B470-DE3F26A8A2A9}"/>
                </a:ext>
              </a:extLst>
            </p:cNvPr>
            <p:cNvCxnSpPr/>
            <p:nvPr/>
          </p:nvCxnSpPr>
          <p:spPr>
            <a:xfrm>
              <a:off x="3365416" y="2642249"/>
              <a:ext cx="0" cy="468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テキスト ボックス 37">
            <a:extLst>
              <a:ext uri="{FF2B5EF4-FFF2-40B4-BE49-F238E27FC236}">
                <a16:creationId xmlns:a16="http://schemas.microsoft.com/office/drawing/2014/main" id="{10DFFC2C-0F0B-40F2-AA37-F55CAF61BCFA}"/>
              </a:ext>
            </a:extLst>
          </p:cNvPr>
          <p:cNvSpPr txBox="1"/>
          <p:nvPr/>
        </p:nvSpPr>
        <p:spPr>
          <a:xfrm>
            <a:off x="6445645" y="4275345"/>
            <a:ext cx="1044118" cy="584775"/>
          </a:xfrm>
          <a:prstGeom prst="rect">
            <a:avLst/>
          </a:prstGeom>
          <a:noFill/>
          <a:ln w="38100">
            <a:solidFill>
              <a:schemeClr val="accent1"/>
            </a:solidFill>
          </a:ln>
          <a:effectLst>
            <a:softEdge rad="0"/>
          </a:effectLst>
        </p:spPr>
        <p:txBody>
          <a:bodyPr wrap="square" rtlCol="0">
            <a:spAutoFit/>
          </a:bodyPr>
          <a:lstStyle/>
          <a:p>
            <a:pPr algn="ctr">
              <a:buClr>
                <a:schemeClr val="tx1"/>
              </a:buClr>
              <a:defRPr/>
            </a:pPr>
            <a:r>
              <a:rPr lang="ja-JP" altLang="en-US" sz="3200" dirty="0">
                <a:latin typeface="+mn-ea"/>
                <a:cs typeface="Times New Roman" panose="02020603050405020304" pitchFamily="18" charset="0"/>
              </a:rPr>
              <a:t>公園</a:t>
            </a:r>
            <a:endParaRPr lang="en-US" altLang="ja-JP" sz="3200" dirty="0">
              <a:latin typeface="+mn-ea"/>
              <a:cs typeface="Times New Roman" panose="02020603050405020304" pitchFamily="18" charset="0"/>
            </a:endParaRPr>
          </a:p>
        </p:txBody>
      </p:sp>
      <p:grpSp>
        <p:nvGrpSpPr>
          <p:cNvPr id="31" name="グループ化 30">
            <a:extLst>
              <a:ext uri="{FF2B5EF4-FFF2-40B4-BE49-F238E27FC236}">
                <a16:creationId xmlns:a16="http://schemas.microsoft.com/office/drawing/2014/main" id="{45570962-9628-43BB-85B2-595E44A8C07A}"/>
              </a:ext>
            </a:extLst>
          </p:cNvPr>
          <p:cNvGrpSpPr/>
          <p:nvPr/>
        </p:nvGrpSpPr>
        <p:grpSpPr>
          <a:xfrm>
            <a:off x="7244845" y="2146416"/>
            <a:ext cx="3526708" cy="2252092"/>
            <a:chOff x="5720845" y="2080790"/>
            <a:chExt cx="2200440" cy="2252092"/>
          </a:xfrm>
          <a:noFill/>
        </p:grpSpPr>
        <p:sp>
          <p:nvSpPr>
            <p:cNvPr id="36" name="テキスト ボックス 35">
              <a:extLst>
                <a:ext uri="{FF2B5EF4-FFF2-40B4-BE49-F238E27FC236}">
                  <a16:creationId xmlns:a16="http://schemas.microsoft.com/office/drawing/2014/main" id="{A46C0B71-2F73-468D-B386-D7F11B4904B7}"/>
                </a:ext>
              </a:extLst>
            </p:cNvPr>
            <p:cNvSpPr txBox="1"/>
            <p:nvPr/>
          </p:nvSpPr>
          <p:spPr>
            <a:xfrm>
              <a:off x="5720845" y="2080790"/>
              <a:ext cx="2200440" cy="1077218"/>
            </a:xfrm>
            <a:prstGeom prst="rect">
              <a:avLst/>
            </a:prstGeom>
            <a:grpFill/>
            <a:ln w="38100">
              <a:noFill/>
            </a:ln>
            <a:effectLst>
              <a:softEdge rad="38100"/>
            </a:effectLst>
          </p:spPr>
          <p:txBody>
            <a:bodyPr wrap="square" rtlCol="0">
              <a:spAutoFit/>
            </a:bodyPr>
            <a:lstStyle/>
            <a:p>
              <a:pPr algn="ctr">
                <a:buClr>
                  <a:schemeClr val="tx1"/>
                </a:buClr>
                <a:defRPr/>
              </a:pPr>
              <a:r>
                <a:rPr lang="ja-JP" altLang="en-US" sz="3200" dirty="0">
                  <a:latin typeface="+mn-ea"/>
                  <a:cs typeface="Times New Roman" panose="02020603050405020304" pitchFamily="18" charset="0"/>
                </a:rPr>
                <a:t>野球（</a:t>
              </a:r>
              <a:r>
                <a:rPr lang="en-US" altLang="ja-JP" sz="3200" dirty="0">
                  <a:latin typeface="+mn-ea"/>
                  <a:cs typeface="Times New Roman" panose="02020603050405020304" pitchFamily="18" charset="0"/>
                </a:rPr>
                <a:t>2</a:t>
              </a:r>
              <a:r>
                <a:rPr lang="ja-JP" altLang="en-US" sz="3200" dirty="0">
                  <a:latin typeface="+mn-ea"/>
                  <a:cs typeface="Times New Roman" panose="02020603050405020304" pitchFamily="18" charset="0"/>
                </a:rPr>
                <a:t>時間）</a:t>
              </a:r>
              <a:endParaRPr lang="en-US" altLang="ja-JP" sz="3200" dirty="0">
                <a:latin typeface="+mn-ea"/>
                <a:cs typeface="Times New Roman" panose="02020603050405020304" pitchFamily="18" charset="0"/>
              </a:endParaRPr>
            </a:p>
          </p:txBody>
        </p:sp>
        <p:sp>
          <p:nvSpPr>
            <p:cNvPr id="39" name="矢印: 下 38">
              <a:extLst>
                <a:ext uri="{FF2B5EF4-FFF2-40B4-BE49-F238E27FC236}">
                  <a16:creationId xmlns:a16="http://schemas.microsoft.com/office/drawing/2014/main" id="{9CAA4263-8527-4285-A85B-4C0A579EFC05}"/>
                </a:ext>
              </a:extLst>
            </p:cNvPr>
            <p:cNvSpPr/>
            <p:nvPr/>
          </p:nvSpPr>
          <p:spPr>
            <a:xfrm>
              <a:off x="6428723" y="2669308"/>
              <a:ext cx="674254" cy="461666"/>
            </a:xfrm>
            <a:prstGeom prst="downArrow">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solidFill>
                  <a:schemeClr val="tx1"/>
                </a:solidFill>
                <a:latin typeface="+mn-ea"/>
              </a:endParaRPr>
            </a:p>
          </p:txBody>
        </p:sp>
        <p:sp>
          <p:nvSpPr>
            <p:cNvPr id="40" name="テキスト ボックス 39">
              <a:extLst>
                <a:ext uri="{FF2B5EF4-FFF2-40B4-BE49-F238E27FC236}">
                  <a16:creationId xmlns:a16="http://schemas.microsoft.com/office/drawing/2014/main" id="{587B6FE9-A8D1-41D0-B21A-F9D93A6A1C1D}"/>
                </a:ext>
              </a:extLst>
            </p:cNvPr>
            <p:cNvSpPr txBox="1"/>
            <p:nvPr/>
          </p:nvSpPr>
          <p:spPr>
            <a:xfrm>
              <a:off x="5720845" y="3255664"/>
              <a:ext cx="2200440" cy="1077218"/>
            </a:xfrm>
            <a:prstGeom prst="rect">
              <a:avLst/>
            </a:prstGeom>
            <a:grpFill/>
            <a:ln w="38100">
              <a:noFill/>
            </a:ln>
            <a:effectLst>
              <a:softEdge rad="38100"/>
            </a:effectLst>
          </p:spPr>
          <p:txBody>
            <a:bodyPr wrap="square" rtlCol="0">
              <a:spAutoFit/>
            </a:bodyPr>
            <a:lstStyle/>
            <a:p>
              <a:pPr algn="ctr">
                <a:buClr>
                  <a:schemeClr val="tx1"/>
                </a:buClr>
                <a:defRPr/>
              </a:pPr>
              <a:r>
                <a:rPr lang="ja-JP" altLang="en-US" sz="3200" dirty="0">
                  <a:latin typeface="+mn-ea"/>
                  <a:cs typeface="Times New Roman" panose="02020603050405020304" pitchFamily="18" charset="0"/>
                </a:rPr>
                <a:t>学習（</a:t>
              </a:r>
              <a:r>
                <a:rPr lang="en-US" altLang="ja-JP" sz="3200" dirty="0">
                  <a:latin typeface="+mn-ea"/>
                  <a:cs typeface="Times New Roman" panose="02020603050405020304" pitchFamily="18" charset="0"/>
                </a:rPr>
                <a:t>2</a:t>
              </a:r>
              <a:r>
                <a:rPr lang="ja-JP" altLang="en-US" sz="3200" dirty="0">
                  <a:latin typeface="+mn-ea"/>
                  <a:cs typeface="Times New Roman" panose="02020603050405020304" pitchFamily="18" charset="0"/>
                </a:rPr>
                <a:t>時間）</a:t>
              </a:r>
              <a:endParaRPr lang="en-US" altLang="ja-JP" sz="3200" dirty="0">
                <a:latin typeface="+mn-ea"/>
                <a:cs typeface="Times New Roman" panose="02020603050405020304" pitchFamily="18" charset="0"/>
              </a:endParaRPr>
            </a:p>
          </p:txBody>
        </p:sp>
      </p:grpSp>
      <p:grpSp>
        <p:nvGrpSpPr>
          <p:cNvPr id="42" name="グループ化 41">
            <a:extLst>
              <a:ext uri="{FF2B5EF4-FFF2-40B4-BE49-F238E27FC236}">
                <a16:creationId xmlns:a16="http://schemas.microsoft.com/office/drawing/2014/main" id="{13D1D5D9-17C9-4509-A245-02B0241E94EC}"/>
              </a:ext>
            </a:extLst>
          </p:cNvPr>
          <p:cNvGrpSpPr/>
          <p:nvPr/>
        </p:nvGrpSpPr>
        <p:grpSpPr>
          <a:xfrm>
            <a:off x="6096001" y="1142000"/>
            <a:ext cx="4325909" cy="5472000"/>
            <a:chOff x="4572000" y="1142000"/>
            <a:chExt cx="4325909" cy="5472000"/>
          </a:xfrm>
        </p:grpSpPr>
        <p:cxnSp>
          <p:nvCxnSpPr>
            <p:cNvPr id="14" name="直線コネクタ 13">
              <a:extLst>
                <a:ext uri="{FF2B5EF4-FFF2-40B4-BE49-F238E27FC236}">
                  <a16:creationId xmlns:a16="http://schemas.microsoft.com/office/drawing/2014/main" id="{17F14B34-913F-40AA-B8CE-174D2597FC50}"/>
                </a:ext>
              </a:extLst>
            </p:cNvPr>
            <p:cNvCxnSpPr>
              <a:cxnSpLocks/>
            </p:cNvCxnSpPr>
            <p:nvPr/>
          </p:nvCxnSpPr>
          <p:spPr>
            <a:xfrm rot="5400000">
              <a:off x="1836000" y="3878000"/>
              <a:ext cx="5472000" cy="0"/>
            </a:xfrm>
            <a:prstGeom prst="line">
              <a:avLst/>
            </a:prstGeom>
            <a:ln w="3810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4A027615-47BF-4591-92E5-9600CE2625A5}"/>
                </a:ext>
              </a:extLst>
            </p:cNvPr>
            <p:cNvCxnSpPr>
              <a:cxnSpLocks/>
            </p:cNvCxnSpPr>
            <p:nvPr/>
          </p:nvCxnSpPr>
          <p:spPr>
            <a:xfrm rot="10800000">
              <a:off x="4577909" y="4013256"/>
              <a:ext cx="4320000" cy="0"/>
            </a:xfrm>
            <a:prstGeom prst="line">
              <a:avLst/>
            </a:prstGeom>
            <a:ln w="3810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43" name="テキスト ボックス 42">
            <a:extLst>
              <a:ext uri="{FF2B5EF4-FFF2-40B4-BE49-F238E27FC236}">
                <a16:creationId xmlns:a16="http://schemas.microsoft.com/office/drawing/2014/main" id="{0BD3E32E-83A7-42F6-8B7C-4598B7C92CBB}"/>
              </a:ext>
            </a:extLst>
          </p:cNvPr>
          <p:cNvSpPr txBox="1"/>
          <p:nvPr/>
        </p:nvSpPr>
        <p:spPr>
          <a:xfrm>
            <a:off x="6810946" y="5225931"/>
            <a:ext cx="4835622" cy="584775"/>
          </a:xfrm>
          <a:prstGeom prst="rect">
            <a:avLst/>
          </a:prstGeom>
          <a:noFill/>
          <a:ln w="38100">
            <a:noFill/>
          </a:ln>
          <a:effectLst>
            <a:softEdge rad="38100"/>
          </a:effectLst>
        </p:spPr>
        <p:txBody>
          <a:bodyPr wrap="square" rtlCol="0">
            <a:spAutoFit/>
          </a:bodyPr>
          <a:lstStyle/>
          <a:p>
            <a:pPr algn="ctr">
              <a:buClr>
                <a:schemeClr val="tx1"/>
              </a:buClr>
              <a:defRPr/>
            </a:pPr>
            <a:r>
              <a:rPr lang="ja-JP" altLang="en-US" sz="3200" dirty="0">
                <a:latin typeface="+mn-ea"/>
                <a:cs typeface="Times New Roman" panose="02020603050405020304" pitchFamily="18" charset="0"/>
              </a:rPr>
              <a:t>野球（</a:t>
            </a:r>
            <a:r>
              <a:rPr lang="en-US" altLang="ja-JP" sz="3200" dirty="0">
                <a:latin typeface="+mn-ea"/>
                <a:cs typeface="Times New Roman" panose="02020603050405020304" pitchFamily="18" charset="0"/>
              </a:rPr>
              <a:t>1</a:t>
            </a:r>
            <a:r>
              <a:rPr lang="ja-JP" altLang="en-US" sz="3200" dirty="0">
                <a:latin typeface="+mn-ea"/>
                <a:cs typeface="Times New Roman" panose="02020603050405020304" pitchFamily="18" charset="0"/>
              </a:rPr>
              <a:t>時間半</a:t>
            </a:r>
            <a:r>
              <a:rPr lang="en-US" altLang="ja-JP" sz="3200" dirty="0">
                <a:latin typeface="+mn-ea"/>
                <a:cs typeface="Times New Roman" panose="02020603050405020304" pitchFamily="18" charset="0"/>
              </a:rPr>
              <a:t>~2</a:t>
            </a:r>
            <a:r>
              <a:rPr lang="ja-JP" altLang="en-US" sz="3200" dirty="0">
                <a:latin typeface="+mn-ea"/>
                <a:cs typeface="Times New Roman" panose="02020603050405020304" pitchFamily="18" charset="0"/>
              </a:rPr>
              <a:t>時間）</a:t>
            </a:r>
            <a:endParaRPr lang="en-US" altLang="ja-JP" sz="3200" dirty="0">
              <a:latin typeface="+mn-ea"/>
              <a:cs typeface="Times New Roman" panose="02020603050405020304" pitchFamily="18" charset="0"/>
            </a:endParaRPr>
          </a:p>
        </p:txBody>
      </p:sp>
      <p:sp>
        <p:nvSpPr>
          <p:cNvPr id="34" name="タイトル 1">
            <a:extLst>
              <a:ext uri="{FF2B5EF4-FFF2-40B4-BE49-F238E27FC236}">
                <a16:creationId xmlns:a16="http://schemas.microsoft.com/office/drawing/2014/main" id="{0C06BD69-07DC-BF4E-A8DA-F596808EAAFC}"/>
              </a:ext>
            </a:extLst>
          </p:cNvPr>
          <p:cNvSpPr txBox="1">
            <a:spLocks/>
          </p:cNvSpPr>
          <p:nvPr/>
        </p:nvSpPr>
        <p:spPr>
          <a:xfrm>
            <a:off x="838200" y="365126"/>
            <a:ext cx="10515600" cy="90606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t>横浜での活動概要　タイムスケジュール</a:t>
            </a:r>
          </a:p>
        </p:txBody>
      </p:sp>
    </p:spTree>
    <p:extLst>
      <p:ext uri="{BB962C8B-B14F-4D97-AF65-F5344CB8AC3E}">
        <p14:creationId xmlns:p14="http://schemas.microsoft.com/office/powerpoint/2010/main" val="1291352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17371B03-8CF7-4949-B901-C9B68D8EAC4C}"/>
              </a:ext>
            </a:extLst>
          </p:cNvPr>
          <p:cNvSpPr txBox="1"/>
          <p:nvPr/>
        </p:nvSpPr>
        <p:spPr>
          <a:xfrm>
            <a:off x="8446294" y="2088034"/>
            <a:ext cx="1184032" cy="600164"/>
          </a:xfrm>
          <a:prstGeom prst="rect">
            <a:avLst/>
          </a:prstGeom>
          <a:noFill/>
        </p:spPr>
        <p:txBody>
          <a:bodyPr wrap="square" rtlCol="0">
            <a:spAutoFit/>
          </a:bodyPr>
          <a:lstStyle/>
          <a:p>
            <a:r>
              <a:rPr lang="ja-JP" altLang="en-US" sz="33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③</a:t>
            </a:r>
          </a:p>
        </p:txBody>
      </p:sp>
      <p:grpSp>
        <p:nvGrpSpPr>
          <p:cNvPr id="4" name="グループ化 3">
            <a:extLst>
              <a:ext uri="{FF2B5EF4-FFF2-40B4-BE49-F238E27FC236}">
                <a16:creationId xmlns:a16="http://schemas.microsoft.com/office/drawing/2014/main" id="{CF8B3331-C6EA-4610-B7C4-CE5282D3BDBB}"/>
              </a:ext>
            </a:extLst>
          </p:cNvPr>
          <p:cNvGrpSpPr/>
          <p:nvPr/>
        </p:nvGrpSpPr>
        <p:grpSpPr>
          <a:xfrm>
            <a:off x="368966" y="1893698"/>
            <a:ext cx="12645957" cy="3956963"/>
            <a:chOff x="355189" y="1250635"/>
            <a:chExt cx="7872111" cy="3956963"/>
          </a:xfrm>
        </p:grpSpPr>
        <p:sp>
          <p:nvSpPr>
            <p:cNvPr id="10" name="テキスト ボックス 9">
              <a:extLst>
                <a:ext uri="{FF2B5EF4-FFF2-40B4-BE49-F238E27FC236}">
                  <a16:creationId xmlns:a16="http://schemas.microsoft.com/office/drawing/2014/main" id="{667DFE13-6E60-4E3D-8B30-7AA9AD64948B}"/>
                </a:ext>
              </a:extLst>
            </p:cNvPr>
            <p:cNvSpPr txBox="1"/>
            <p:nvPr/>
          </p:nvSpPr>
          <p:spPr>
            <a:xfrm>
              <a:off x="355189" y="1250635"/>
              <a:ext cx="7458775" cy="584775"/>
            </a:xfrm>
            <a:prstGeom prst="rect">
              <a:avLst/>
            </a:prstGeom>
            <a:noFill/>
            <a:ln w="38100">
              <a:noFill/>
            </a:ln>
          </p:spPr>
          <p:txBody>
            <a:bodyPr wrap="square" rtlCol="0">
              <a:spAutoFit/>
            </a:bodyPr>
            <a:lstStyle/>
            <a:p>
              <a:pPr algn="just">
                <a:buClr>
                  <a:schemeClr val="tx1"/>
                </a:buClr>
                <a:defRPr/>
              </a:pPr>
              <a:r>
                <a:rPr lang="ja-JP" altLang="en-US" sz="3200">
                  <a:latin typeface="+mn-ea"/>
                  <a:cs typeface="Times New Roman" panose="02020603050405020304" pitchFamily="18" charset="0"/>
                </a:rPr>
                <a:t>場所　　：</a:t>
              </a:r>
              <a:r>
                <a:rPr lang="ja-JP" altLang="en-US" sz="3200" dirty="0">
                  <a:latin typeface="+mn-ea"/>
                  <a:cs typeface="Times New Roman" panose="02020603050405020304" pitchFamily="18" charset="0"/>
                </a:rPr>
                <a:t>横浜総合病院，大学，公園 など</a:t>
              </a:r>
              <a:endParaRPr lang="en-US" altLang="ja-JP" sz="3200" dirty="0">
                <a:latin typeface="+mn-ea"/>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10D20046-C897-4802-9968-45BDA72719F6}"/>
                </a:ext>
              </a:extLst>
            </p:cNvPr>
            <p:cNvSpPr txBox="1"/>
            <p:nvPr/>
          </p:nvSpPr>
          <p:spPr>
            <a:xfrm>
              <a:off x="355189" y="2752063"/>
              <a:ext cx="7230232" cy="584775"/>
            </a:xfrm>
            <a:prstGeom prst="rect">
              <a:avLst/>
            </a:prstGeom>
            <a:noFill/>
            <a:ln w="38100">
              <a:noFill/>
            </a:ln>
          </p:spPr>
          <p:txBody>
            <a:bodyPr wrap="square" rtlCol="0">
              <a:spAutoFit/>
            </a:bodyPr>
            <a:lstStyle/>
            <a:p>
              <a:pPr algn="just">
                <a:buClr>
                  <a:schemeClr val="tx1"/>
                </a:buClr>
                <a:defRPr/>
              </a:pPr>
              <a:r>
                <a:rPr lang="ja-JP" altLang="en-US" sz="3200">
                  <a:latin typeface="+mn-ea"/>
                  <a:cs typeface="Times New Roman" panose="02020603050405020304" pitchFamily="18" charset="0"/>
                </a:rPr>
                <a:t>指導者　：</a:t>
              </a:r>
              <a:r>
                <a:rPr lang="ja-JP" altLang="en-US" sz="3200" dirty="0">
                  <a:latin typeface="+mn-ea"/>
                  <a:cs typeface="Times New Roman" panose="02020603050405020304" pitchFamily="18" charset="0"/>
                </a:rPr>
                <a:t>理学療法士，</a:t>
              </a:r>
              <a:r>
                <a:rPr lang="ja-JP" altLang="en-US" sz="3200">
                  <a:latin typeface="+mn-ea"/>
                  <a:cs typeface="Times New Roman" panose="02020603050405020304" pitchFamily="18" charset="0"/>
                </a:rPr>
                <a:t>アスレティックトレーナー，大学生</a:t>
              </a:r>
              <a:endParaRPr lang="en-US" altLang="ja-JP" sz="3200" dirty="0">
                <a:latin typeface="+mn-ea"/>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D382170C-AE14-4DC6-8A42-B8CD3E0F0ABF}"/>
                </a:ext>
              </a:extLst>
            </p:cNvPr>
            <p:cNvSpPr txBox="1"/>
            <p:nvPr/>
          </p:nvSpPr>
          <p:spPr>
            <a:xfrm>
              <a:off x="355189" y="4622823"/>
              <a:ext cx="7872111" cy="584775"/>
            </a:xfrm>
            <a:prstGeom prst="rect">
              <a:avLst/>
            </a:prstGeom>
            <a:noFill/>
            <a:ln w="38100">
              <a:noFill/>
            </a:ln>
          </p:spPr>
          <p:txBody>
            <a:bodyPr wrap="square" rtlCol="0">
              <a:spAutoFit/>
            </a:bodyPr>
            <a:lstStyle/>
            <a:p>
              <a:pPr algn="just">
                <a:buClr>
                  <a:schemeClr val="tx1"/>
                </a:buClr>
                <a:defRPr/>
              </a:pPr>
              <a:r>
                <a:rPr lang="ja-JP" altLang="en-US" sz="3200" dirty="0">
                  <a:latin typeface="+mn-ea"/>
                  <a:cs typeface="Times New Roman" panose="02020603050405020304" pitchFamily="18" charset="0"/>
                </a:rPr>
                <a:t>指導体系：野球 → 集団指導（指導者：子ども＝</a:t>
              </a:r>
              <a:r>
                <a:rPr lang="en-US" altLang="ja-JP" sz="3200" dirty="0">
                  <a:latin typeface="+mn-ea"/>
                  <a:cs typeface="Times New Roman" panose="02020603050405020304" pitchFamily="18" charset="0"/>
                </a:rPr>
                <a:t>2~3</a:t>
              </a:r>
              <a:r>
                <a:rPr lang="ja-JP" altLang="en-US" sz="3200" dirty="0">
                  <a:latin typeface="+mn-ea"/>
                  <a:cs typeface="Times New Roman" panose="02020603050405020304" pitchFamily="18" charset="0"/>
                </a:rPr>
                <a:t>：</a:t>
              </a:r>
              <a:r>
                <a:rPr lang="en-US" altLang="ja-JP" sz="3200" dirty="0">
                  <a:latin typeface="+mn-ea"/>
                  <a:cs typeface="Times New Roman" panose="02020603050405020304" pitchFamily="18" charset="0"/>
                </a:rPr>
                <a:t>4~5</a:t>
              </a:r>
              <a:r>
                <a:rPr lang="ja-JP" altLang="en-US" sz="3200" dirty="0">
                  <a:latin typeface="+mn-ea"/>
                  <a:cs typeface="Times New Roman" panose="02020603050405020304" pitchFamily="18" charset="0"/>
                </a:rPr>
                <a:t>）</a:t>
              </a:r>
              <a:endParaRPr lang="en-US" altLang="ja-JP" sz="3200" dirty="0">
                <a:latin typeface="+mn-ea"/>
                <a:cs typeface="Times New Roman" panose="02020603050405020304" pitchFamily="18" charset="0"/>
              </a:endParaRPr>
            </a:p>
          </p:txBody>
        </p:sp>
      </p:grpSp>
      <p:sp>
        <p:nvSpPr>
          <p:cNvPr id="11" name="タイトル 1">
            <a:extLst>
              <a:ext uri="{FF2B5EF4-FFF2-40B4-BE49-F238E27FC236}">
                <a16:creationId xmlns:a16="http://schemas.microsoft.com/office/drawing/2014/main" id="{4572F44D-2ECA-6B45-8136-D1B59EE73899}"/>
              </a:ext>
            </a:extLst>
          </p:cNvPr>
          <p:cNvSpPr txBox="1">
            <a:spLocks/>
          </p:cNvSpPr>
          <p:nvPr/>
        </p:nvSpPr>
        <p:spPr>
          <a:xfrm>
            <a:off x="838200" y="365126"/>
            <a:ext cx="10515600" cy="90606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t>活動概要　</a:t>
            </a:r>
            <a:r>
              <a:rPr lang="en-US" altLang="ja-JP" dirty="0"/>
              <a:t>〜</a:t>
            </a:r>
            <a:r>
              <a:rPr lang="ja-JP" altLang="en-US"/>
              <a:t>野球について</a:t>
            </a:r>
            <a:r>
              <a:rPr lang="en-US" altLang="ja-JP" dirty="0"/>
              <a:t>〜</a:t>
            </a:r>
            <a:endParaRPr lang="ja-JP" altLang="en-US"/>
          </a:p>
        </p:txBody>
      </p:sp>
    </p:spTree>
    <p:extLst>
      <p:ext uri="{BB962C8B-B14F-4D97-AF65-F5344CB8AC3E}">
        <p14:creationId xmlns:p14="http://schemas.microsoft.com/office/powerpoint/2010/main" val="2823087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5B50C8E4-1BB1-4D3F-A64C-7482B197A753}"/>
              </a:ext>
            </a:extLst>
          </p:cNvPr>
          <p:cNvGrpSpPr/>
          <p:nvPr/>
        </p:nvGrpSpPr>
        <p:grpSpPr>
          <a:xfrm>
            <a:off x="838200" y="1429179"/>
            <a:ext cx="10834991" cy="5097924"/>
            <a:chOff x="656938" y="1623142"/>
            <a:chExt cx="7818929" cy="5097924"/>
          </a:xfrm>
        </p:grpSpPr>
        <p:sp>
          <p:nvSpPr>
            <p:cNvPr id="5" name="テキスト ボックス 4">
              <a:extLst>
                <a:ext uri="{FF2B5EF4-FFF2-40B4-BE49-F238E27FC236}">
                  <a16:creationId xmlns:a16="http://schemas.microsoft.com/office/drawing/2014/main" id="{92301914-C53A-4CA9-98AC-4B7503384485}"/>
                </a:ext>
              </a:extLst>
            </p:cNvPr>
            <p:cNvSpPr txBox="1"/>
            <p:nvPr/>
          </p:nvSpPr>
          <p:spPr>
            <a:xfrm>
              <a:off x="656938" y="1623142"/>
              <a:ext cx="7818929" cy="584775"/>
            </a:xfrm>
            <a:prstGeom prst="rect">
              <a:avLst/>
            </a:prstGeom>
            <a:noFill/>
            <a:ln w="38100">
              <a:noFill/>
            </a:ln>
          </p:spPr>
          <p:txBody>
            <a:bodyPr wrap="square" rtlCol="0">
              <a:spAutoFit/>
            </a:bodyPr>
            <a:lstStyle/>
            <a:p>
              <a:pPr algn="ctr">
                <a:buClr>
                  <a:schemeClr val="tx1"/>
                </a:buClr>
                <a:defRPr/>
              </a:pPr>
              <a:r>
                <a:rPr lang="ja-JP" altLang="en-US" sz="3200" dirty="0">
                  <a:latin typeface="+mn-ea"/>
                  <a:cs typeface="Times New Roman" panose="02020603050405020304" pitchFamily="18" charset="0"/>
                </a:rPr>
                <a:t>プログラムを見て，子どもたち自身で当日の流れを確認</a:t>
              </a:r>
              <a:endParaRPr lang="en-US" altLang="ja-JP" sz="3200" dirty="0">
                <a:latin typeface="+mn-ea"/>
                <a:cs typeface="Times New Roman" panose="02020603050405020304" pitchFamily="18" charset="0"/>
              </a:endParaRPr>
            </a:p>
          </p:txBody>
        </p:sp>
        <p:sp>
          <p:nvSpPr>
            <p:cNvPr id="15" name="矢印: 下 14">
              <a:extLst>
                <a:ext uri="{FF2B5EF4-FFF2-40B4-BE49-F238E27FC236}">
                  <a16:creationId xmlns:a16="http://schemas.microsoft.com/office/drawing/2014/main" id="{F1694131-6AD9-424A-91BC-E91F3D6EFBCC}"/>
                </a:ext>
              </a:extLst>
            </p:cNvPr>
            <p:cNvSpPr/>
            <p:nvPr/>
          </p:nvSpPr>
          <p:spPr>
            <a:xfrm>
              <a:off x="1988725" y="2325312"/>
              <a:ext cx="1288026" cy="5612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latin typeface="+mn-ea"/>
              </a:endParaRPr>
            </a:p>
          </p:txBody>
        </p:sp>
        <p:sp>
          <p:nvSpPr>
            <p:cNvPr id="11" name="テキスト ボックス 10">
              <a:extLst>
                <a:ext uri="{FF2B5EF4-FFF2-40B4-BE49-F238E27FC236}">
                  <a16:creationId xmlns:a16="http://schemas.microsoft.com/office/drawing/2014/main" id="{EF27C320-6763-4863-BD2E-BC0012EA0BC9}"/>
                </a:ext>
              </a:extLst>
            </p:cNvPr>
            <p:cNvSpPr txBox="1"/>
            <p:nvPr/>
          </p:nvSpPr>
          <p:spPr>
            <a:xfrm>
              <a:off x="835757" y="3127017"/>
              <a:ext cx="4607790" cy="584775"/>
            </a:xfrm>
            <a:prstGeom prst="rect">
              <a:avLst/>
            </a:prstGeom>
            <a:noFill/>
            <a:ln w="38100">
              <a:noFill/>
            </a:ln>
          </p:spPr>
          <p:txBody>
            <a:bodyPr wrap="square" rtlCol="0">
              <a:spAutoFit/>
            </a:bodyPr>
            <a:lstStyle/>
            <a:p>
              <a:pPr algn="ctr">
                <a:buClr>
                  <a:schemeClr val="tx1"/>
                </a:buClr>
                <a:defRPr/>
              </a:pPr>
              <a:r>
                <a:rPr lang="ja-JP" altLang="en-US" sz="3200" dirty="0">
                  <a:latin typeface="+mn-ea"/>
                  <a:cs typeface="Times New Roman" panose="02020603050405020304" pitchFamily="18" charset="0"/>
                </a:rPr>
                <a:t>ウォーミングアップ（柔軟中心）</a:t>
              </a:r>
              <a:endParaRPr lang="en-US" altLang="ja-JP" sz="3200" dirty="0">
                <a:latin typeface="+mn-ea"/>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91E2356B-1F52-425D-B3E8-3BC1B92CC5E7}"/>
                </a:ext>
              </a:extLst>
            </p:cNvPr>
            <p:cNvSpPr txBox="1"/>
            <p:nvPr/>
          </p:nvSpPr>
          <p:spPr>
            <a:xfrm>
              <a:off x="823684" y="4630894"/>
              <a:ext cx="3000663" cy="584775"/>
            </a:xfrm>
            <a:prstGeom prst="rect">
              <a:avLst/>
            </a:prstGeom>
            <a:noFill/>
            <a:ln w="38100">
              <a:noFill/>
            </a:ln>
          </p:spPr>
          <p:txBody>
            <a:bodyPr wrap="square" rtlCol="0">
              <a:spAutoFit/>
            </a:bodyPr>
            <a:lstStyle/>
            <a:p>
              <a:pPr algn="ctr">
                <a:buClr>
                  <a:schemeClr val="tx1"/>
                </a:buClr>
                <a:defRPr/>
              </a:pPr>
              <a:r>
                <a:rPr lang="ja-JP" altLang="en-US" sz="3200" dirty="0">
                  <a:latin typeface="+mn-ea"/>
                  <a:cs typeface="Times New Roman" panose="02020603050405020304" pitchFamily="18" charset="0"/>
                </a:rPr>
                <a:t>野球・トレーニング</a:t>
              </a:r>
              <a:endParaRPr lang="en-US" altLang="ja-JP" sz="3200" dirty="0">
                <a:latin typeface="+mn-ea"/>
                <a:cs typeface="Times New Roman" panose="02020603050405020304" pitchFamily="18" charset="0"/>
              </a:endParaRPr>
            </a:p>
          </p:txBody>
        </p:sp>
        <p:sp>
          <p:nvSpPr>
            <p:cNvPr id="19" name="矢印: 下 18">
              <a:extLst>
                <a:ext uri="{FF2B5EF4-FFF2-40B4-BE49-F238E27FC236}">
                  <a16:creationId xmlns:a16="http://schemas.microsoft.com/office/drawing/2014/main" id="{7CFB7B38-BC75-4E85-AF5C-C014F420CB98}"/>
                </a:ext>
              </a:extLst>
            </p:cNvPr>
            <p:cNvSpPr/>
            <p:nvPr/>
          </p:nvSpPr>
          <p:spPr>
            <a:xfrm>
              <a:off x="1988725" y="3888128"/>
              <a:ext cx="1288026" cy="5612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latin typeface="+mn-ea"/>
              </a:endParaRPr>
            </a:p>
          </p:txBody>
        </p:sp>
        <p:sp>
          <p:nvSpPr>
            <p:cNvPr id="13" name="テキスト ボックス 12">
              <a:extLst>
                <a:ext uri="{FF2B5EF4-FFF2-40B4-BE49-F238E27FC236}">
                  <a16:creationId xmlns:a16="http://schemas.microsoft.com/office/drawing/2014/main" id="{AA68F708-CFFC-416B-BCF5-64390E730EA1}"/>
                </a:ext>
              </a:extLst>
            </p:cNvPr>
            <p:cNvSpPr txBox="1"/>
            <p:nvPr/>
          </p:nvSpPr>
          <p:spPr>
            <a:xfrm>
              <a:off x="825774" y="6136291"/>
              <a:ext cx="4072081" cy="584775"/>
            </a:xfrm>
            <a:prstGeom prst="rect">
              <a:avLst/>
            </a:prstGeom>
            <a:noFill/>
            <a:ln w="38100">
              <a:noFill/>
            </a:ln>
          </p:spPr>
          <p:txBody>
            <a:bodyPr wrap="square" rtlCol="0">
              <a:spAutoFit/>
            </a:bodyPr>
            <a:lstStyle/>
            <a:p>
              <a:pPr algn="ctr">
                <a:buClr>
                  <a:schemeClr val="tx1"/>
                </a:buClr>
                <a:defRPr/>
              </a:pPr>
              <a:r>
                <a:rPr lang="ja-JP" altLang="en-US" sz="3200" dirty="0">
                  <a:latin typeface="+mn-ea"/>
                  <a:cs typeface="Times New Roman" panose="02020603050405020304" pitchFamily="18" charset="0"/>
                </a:rPr>
                <a:t>フィードバック・課題の確認</a:t>
              </a:r>
              <a:endParaRPr lang="en-US" altLang="ja-JP" sz="3200" dirty="0">
                <a:latin typeface="+mn-ea"/>
                <a:cs typeface="Times New Roman" panose="02020603050405020304" pitchFamily="18" charset="0"/>
              </a:endParaRPr>
            </a:p>
          </p:txBody>
        </p:sp>
        <p:sp>
          <p:nvSpPr>
            <p:cNvPr id="22" name="矢印: 下 21">
              <a:extLst>
                <a:ext uri="{FF2B5EF4-FFF2-40B4-BE49-F238E27FC236}">
                  <a16:creationId xmlns:a16="http://schemas.microsoft.com/office/drawing/2014/main" id="{AE432CC6-37B5-4B98-BC03-1F7BCC330921}"/>
                </a:ext>
              </a:extLst>
            </p:cNvPr>
            <p:cNvSpPr/>
            <p:nvPr/>
          </p:nvSpPr>
          <p:spPr>
            <a:xfrm>
              <a:off x="1988725" y="5338268"/>
              <a:ext cx="1288026" cy="5612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latin typeface="+mn-ea"/>
              </a:endParaRPr>
            </a:p>
          </p:txBody>
        </p:sp>
      </p:grpSp>
      <p:sp>
        <p:nvSpPr>
          <p:cNvPr id="14" name="タイトル 1">
            <a:extLst>
              <a:ext uri="{FF2B5EF4-FFF2-40B4-BE49-F238E27FC236}">
                <a16:creationId xmlns:a16="http://schemas.microsoft.com/office/drawing/2014/main" id="{F3DA012B-D532-DD40-865D-2CD8EAF9498E}"/>
              </a:ext>
            </a:extLst>
          </p:cNvPr>
          <p:cNvSpPr txBox="1">
            <a:spLocks/>
          </p:cNvSpPr>
          <p:nvPr/>
        </p:nvSpPr>
        <p:spPr>
          <a:xfrm>
            <a:off x="838200" y="365126"/>
            <a:ext cx="10515600" cy="90606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t>野球活動について　</a:t>
            </a:r>
            <a:r>
              <a:rPr lang="en-US" altLang="ja-JP" dirty="0"/>
              <a:t>〜</a:t>
            </a:r>
            <a:r>
              <a:rPr lang="ja-JP" altLang="en-US"/>
              <a:t>流れ</a:t>
            </a:r>
            <a:r>
              <a:rPr lang="en-US" altLang="ja-JP" dirty="0"/>
              <a:t>〜</a:t>
            </a:r>
            <a:endParaRPr lang="ja-JP" altLang="en-US"/>
          </a:p>
        </p:txBody>
      </p:sp>
      <p:pic>
        <p:nvPicPr>
          <p:cNvPr id="12" name="図 11">
            <a:extLst>
              <a:ext uri="{FF2B5EF4-FFF2-40B4-BE49-F238E27FC236}">
                <a16:creationId xmlns:a16="http://schemas.microsoft.com/office/drawing/2014/main" id="{60397F97-8072-2249-8B95-23B1B514798F}"/>
              </a:ext>
            </a:extLst>
          </p:cNvPr>
          <p:cNvPicPr>
            <a:picLocks noChangeAspect="1"/>
          </p:cNvPicPr>
          <p:nvPr/>
        </p:nvPicPr>
        <p:blipFill rotWithShape="1">
          <a:blip r:embed="rId2"/>
          <a:srcRect l="5824" t="15060"/>
          <a:stretch/>
        </p:blipFill>
        <p:spPr>
          <a:xfrm>
            <a:off x="7880567" y="2131349"/>
            <a:ext cx="3473233" cy="2349492"/>
          </a:xfrm>
          <a:prstGeom prst="rect">
            <a:avLst/>
          </a:prstGeom>
          <a:effectLst>
            <a:softEdge rad="38100"/>
          </a:effectLst>
        </p:spPr>
      </p:pic>
      <p:pic>
        <p:nvPicPr>
          <p:cNvPr id="16" name="図 15">
            <a:extLst>
              <a:ext uri="{FF2B5EF4-FFF2-40B4-BE49-F238E27FC236}">
                <a16:creationId xmlns:a16="http://schemas.microsoft.com/office/drawing/2014/main" id="{60675F99-5FD3-ED41-A5BC-EE47C2A07BEA}"/>
              </a:ext>
            </a:extLst>
          </p:cNvPr>
          <p:cNvPicPr>
            <a:picLocks noChangeAspect="1"/>
          </p:cNvPicPr>
          <p:nvPr/>
        </p:nvPicPr>
        <p:blipFill rotWithShape="1">
          <a:blip r:embed="rId3"/>
          <a:srcRect l="2517" t="10370" b="2357"/>
          <a:stretch/>
        </p:blipFill>
        <p:spPr>
          <a:xfrm>
            <a:off x="7863728" y="4430278"/>
            <a:ext cx="3473232" cy="2332090"/>
          </a:xfrm>
          <a:prstGeom prst="rect">
            <a:avLst/>
          </a:prstGeom>
          <a:effectLst>
            <a:softEdge rad="63500"/>
          </a:effectLst>
        </p:spPr>
      </p:pic>
    </p:spTree>
    <p:extLst>
      <p:ext uri="{BB962C8B-B14F-4D97-AF65-F5344CB8AC3E}">
        <p14:creationId xmlns:p14="http://schemas.microsoft.com/office/powerpoint/2010/main" val="4012551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17371B03-8CF7-4949-B901-C9B68D8EAC4C}"/>
              </a:ext>
            </a:extLst>
          </p:cNvPr>
          <p:cNvSpPr txBox="1"/>
          <p:nvPr/>
        </p:nvSpPr>
        <p:spPr>
          <a:xfrm>
            <a:off x="8200899" y="2088034"/>
            <a:ext cx="1620857" cy="600164"/>
          </a:xfrm>
          <a:prstGeom prst="rect">
            <a:avLst/>
          </a:prstGeom>
          <a:noFill/>
        </p:spPr>
        <p:txBody>
          <a:bodyPr wrap="square" rtlCol="0">
            <a:spAutoFit/>
          </a:bodyPr>
          <a:lstStyle/>
          <a:p>
            <a:r>
              <a:rPr lang="ja-JP" altLang="en-US" sz="3200" dirty="0">
                <a:solidFill>
                  <a:schemeClr val="bg1"/>
                </a:solidFill>
                <a:latin typeface="+mn-ea"/>
                <a:cs typeface="Times New Roman" panose="02020603050405020304" pitchFamily="18" charset="0"/>
              </a:rPr>
              <a:t>③</a:t>
            </a:r>
          </a:p>
        </p:txBody>
      </p:sp>
      <p:sp>
        <p:nvSpPr>
          <p:cNvPr id="29" name="タイトル 1">
            <a:extLst>
              <a:ext uri="{FF2B5EF4-FFF2-40B4-BE49-F238E27FC236}">
                <a16:creationId xmlns:a16="http://schemas.microsoft.com/office/drawing/2014/main" id="{32475B34-382A-410D-8CC2-50BE81359976}"/>
              </a:ext>
            </a:extLst>
          </p:cNvPr>
          <p:cNvSpPr txBox="1">
            <a:spLocks/>
          </p:cNvSpPr>
          <p:nvPr/>
        </p:nvSpPr>
        <p:spPr>
          <a:xfrm>
            <a:off x="-312822" y="-1231205"/>
            <a:ext cx="12400547" cy="981850"/>
          </a:xfrm>
          <a:prstGeom prst="rect">
            <a:avLst/>
          </a:prstGeom>
          <a:noFill/>
        </p:spPr>
        <p:txBody>
          <a:bodyPr anchor="ctr">
            <a:noAutofit/>
          </a:bodyPr>
          <a:lstStyle>
            <a:lvl1pPr algn="ctr" defTabSz="914400" rtl="0" eaLnBrk="1" latinLnBrk="0" hangingPunct="1">
              <a:lnSpc>
                <a:spcPct val="90000"/>
              </a:lnSpc>
              <a:spcBef>
                <a:spcPct val="0"/>
              </a:spcBef>
              <a:buNone/>
              <a:defRPr kumimoji="1" sz="3600" kern="1200">
                <a:solidFill>
                  <a:schemeClr val="tx1"/>
                </a:solidFill>
                <a:latin typeface="+mj-lt"/>
                <a:ea typeface="+mj-ea"/>
                <a:cs typeface="+mj-cs"/>
              </a:defRPr>
            </a:lvl1pPr>
          </a:lstStyle>
          <a:p>
            <a:pPr algn="just"/>
            <a:r>
              <a:rPr lang="ja-JP" altLang="en-US" sz="4400" dirty="0">
                <a:latin typeface="+mn-ea"/>
                <a:ea typeface="+mn-ea"/>
                <a:cs typeface="Times New Roman" panose="02020603050405020304" pitchFamily="18" charset="0"/>
              </a:rPr>
              <a:t>　学習活動に</a:t>
            </a:r>
            <a:r>
              <a:rPr lang="ja-JP" altLang="en-US" sz="4400">
                <a:latin typeface="+mn-ea"/>
                <a:ea typeface="+mn-ea"/>
                <a:cs typeface="Times New Roman" panose="02020603050405020304" pitchFamily="18" charset="0"/>
              </a:rPr>
              <a:t>ついて～保護者への事前ヒアリング～</a:t>
            </a:r>
            <a:endParaRPr lang="ja-JP" altLang="en-US" sz="4400" dirty="0">
              <a:latin typeface="+mn-ea"/>
              <a:ea typeface="+mn-ea"/>
              <a:cs typeface="Times New Roman" panose="02020603050405020304" pitchFamily="18" charset="0"/>
            </a:endParaRPr>
          </a:p>
        </p:txBody>
      </p:sp>
      <p:sp>
        <p:nvSpPr>
          <p:cNvPr id="8" name="テキスト ボックス 7">
            <a:extLst>
              <a:ext uri="{FF2B5EF4-FFF2-40B4-BE49-F238E27FC236}">
                <a16:creationId xmlns:a16="http://schemas.microsoft.com/office/drawing/2014/main" id="{8545715B-28BC-45F3-92B7-A5060C71589F}"/>
              </a:ext>
            </a:extLst>
          </p:cNvPr>
          <p:cNvSpPr txBox="1"/>
          <p:nvPr/>
        </p:nvSpPr>
        <p:spPr>
          <a:xfrm>
            <a:off x="224589" y="1237153"/>
            <a:ext cx="11325727" cy="1077218"/>
          </a:xfrm>
          <a:prstGeom prst="rect">
            <a:avLst/>
          </a:prstGeom>
          <a:noFill/>
          <a:ln w="38100">
            <a:noFill/>
          </a:ln>
        </p:spPr>
        <p:txBody>
          <a:bodyPr wrap="square" rtlCol="0">
            <a:spAutoFit/>
          </a:bodyPr>
          <a:lstStyle/>
          <a:p>
            <a:pPr marL="342900" indent="-342900" algn="just">
              <a:buClr>
                <a:schemeClr val="tx1"/>
              </a:buClr>
              <a:buFont typeface="Wingdings" panose="05000000000000000000" pitchFamily="2" charset="2"/>
              <a:buChar char="n"/>
              <a:defRPr/>
            </a:pPr>
            <a:r>
              <a:rPr lang="ja-JP" altLang="en-US" sz="3200">
                <a:solidFill>
                  <a:srgbClr val="0070C0"/>
                </a:solidFill>
                <a:latin typeface="+mn-ea"/>
                <a:cs typeface="Times New Roman" panose="02020603050405020304" pitchFamily="18" charset="0"/>
              </a:rPr>
              <a:t>ほとんどの選手は</a:t>
            </a:r>
            <a:r>
              <a:rPr lang="ja-JP" altLang="en-US" sz="3200" dirty="0">
                <a:solidFill>
                  <a:srgbClr val="0070C0"/>
                </a:solidFill>
                <a:latin typeface="+mn-ea"/>
                <a:cs typeface="Times New Roman" panose="02020603050405020304" pitchFamily="18" charset="0"/>
              </a:rPr>
              <a:t>塾</a:t>
            </a:r>
            <a:r>
              <a:rPr lang="ja-JP" altLang="en-US" sz="3200">
                <a:solidFill>
                  <a:srgbClr val="0070C0"/>
                </a:solidFill>
                <a:latin typeface="+mn-ea"/>
                <a:cs typeface="Times New Roman" panose="02020603050405020304" pitchFamily="18" charset="0"/>
              </a:rPr>
              <a:t>に通っている（</a:t>
            </a:r>
            <a:r>
              <a:rPr lang="en-US" altLang="ja-JP" sz="3200" dirty="0">
                <a:solidFill>
                  <a:srgbClr val="0070C0"/>
                </a:solidFill>
                <a:latin typeface="+mn-ea"/>
                <a:cs typeface="Times New Roman" panose="02020603050405020304" pitchFamily="18" charset="0"/>
              </a:rPr>
              <a:t>1~3</a:t>
            </a:r>
            <a:r>
              <a:rPr lang="ja-JP" altLang="en-US" sz="3200" dirty="0">
                <a:solidFill>
                  <a:srgbClr val="0070C0"/>
                </a:solidFill>
                <a:latin typeface="+mn-ea"/>
                <a:cs typeface="Times New Roman" panose="02020603050405020304" pitchFamily="18" charset="0"/>
              </a:rPr>
              <a:t>回</a:t>
            </a:r>
            <a:r>
              <a:rPr lang="en-US" altLang="ja-JP" sz="3200" dirty="0">
                <a:solidFill>
                  <a:srgbClr val="0070C0"/>
                </a:solidFill>
                <a:latin typeface="+mn-ea"/>
                <a:cs typeface="Times New Roman" panose="02020603050405020304" pitchFamily="18" charset="0"/>
              </a:rPr>
              <a:t>/</a:t>
            </a:r>
            <a:r>
              <a:rPr lang="ja-JP" altLang="en-US" sz="3200">
                <a:solidFill>
                  <a:srgbClr val="0070C0"/>
                </a:solidFill>
                <a:latin typeface="+mn-ea"/>
                <a:cs typeface="Times New Roman" panose="02020603050405020304" pitchFamily="18" charset="0"/>
              </a:rPr>
              <a:t>週）</a:t>
            </a:r>
            <a:endParaRPr lang="en-US" altLang="ja-JP" sz="3200" dirty="0">
              <a:solidFill>
                <a:srgbClr val="0070C0"/>
              </a:solidFill>
              <a:latin typeface="+mn-ea"/>
              <a:cs typeface="Times New Roman" panose="02020603050405020304" pitchFamily="18" charset="0"/>
            </a:endParaRPr>
          </a:p>
          <a:p>
            <a:pPr marL="342900" indent="-342900" algn="just">
              <a:buClr>
                <a:schemeClr val="tx1"/>
              </a:buClr>
              <a:buFont typeface="Wingdings" panose="05000000000000000000" pitchFamily="2" charset="2"/>
              <a:buChar char="n"/>
              <a:defRPr/>
            </a:pPr>
            <a:r>
              <a:rPr lang="ja-JP" altLang="en-US" sz="3200">
                <a:solidFill>
                  <a:srgbClr val="0070C0"/>
                </a:solidFill>
                <a:latin typeface="+mn-ea"/>
                <a:cs typeface="Times New Roman" panose="02020603050405020304" pitchFamily="18" charset="0"/>
              </a:rPr>
              <a:t>志望校</a:t>
            </a:r>
            <a:r>
              <a:rPr lang="ja-JP" altLang="en-US" sz="3200" dirty="0">
                <a:solidFill>
                  <a:srgbClr val="0070C0"/>
                </a:solidFill>
                <a:latin typeface="+mn-ea"/>
                <a:cs typeface="Times New Roman" panose="02020603050405020304" pitchFamily="18" charset="0"/>
              </a:rPr>
              <a:t>が決まっていない</a:t>
            </a:r>
            <a:endParaRPr lang="en-US" altLang="ja-JP" sz="3200" dirty="0">
              <a:solidFill>
                <a:srgbClr val="0070C0"/>
              </a:solidFill>
              <a:latin typeface="+mn-ea"/>
              <a:cs typeface="Times New Roman" panose="02020603050405020304" pitchFamily="18" charset="0"/>
            </a:endParaRPr>
          </a:p>
        </p:txBody>
      </p:sp>
      <p:cxnSp>
        <p:nvCxnSpPr>
          <p:cNvPr id="10" name="直線コネクタ 9">
            <a:extLst>
              <a:ext uri="{FF2B5EF4-FFF2-40B4-BE49-F238E27FC236}">
                <a16:creationId xmlns:a16="http://schemas.microsoft.com/office/drawing/2014/main" id="{DFDFA257-9108-4699-A766-1D60A68D1F75}"/>
              </a:ext>
            </a:extLst>
          </p:cNvPr>
          <p:cNvCxnSpPr>
            <a:cxnSpLocks/>
          </p:cNvCxnSpPr>
          <p:nvPr/>
        </p:nvCxnSpPr>
        <p:spPr>
          <a:xfrm>
            <a:off x="27455" y="2274210"/>
            <a:ext cx="12160734" cy="0"/>
          </a:xfrm>
          <a:prstGeom prst="line">
            <a:avLst/>
          </a:prstGeom>
          <a:ln w="3810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F39173A2-AE46-4691-95AC-04A87DA21218}"/>
              </a:ext>
            </a:extLst>
          </p:cNvPr>
          <p:cNvGrpSpPr/>
          <p:nvPr/>
        </p:nvGrpSpPr>
        <p:grpSpPr>
          <a:xfrm>
            <a:off x="346784" y="2671827"/>
            <a:ext cx="11089213" cy="4269418"/>
            <a:chOff x="415285" y="2435425"/>
            <a:chExt cx="8100641" cy="4269418"/>
          </a:xfrm>
        </p:grpSpPr>
        <p:grpSp>
          <p:nvGrpSpPr>
            <p:cNvPr id="3" name="グループ化 2">
              <a:extLst>
                <a:ext uri="{FF2B5EF4-FFF2-40B4-BE49-F238E27FC236}">
                  <a16:creationId xmlns:a16="http://schemas.microsoft.com/office/drawing/2014/main" id="{4FABAF67-25BA-4520-A6DB-9E674325D5F2}"/>
                </a:ext>
              </a:extLst>
            </p:cNvPr>
            <p:cNvGrpSpPr/>
            <p:nvPr/>
          </p:nvGrpSpPr>
          <p:grpSpPr>
            <a:xfrm>
              <a:off x="415286" y="2435425"/>
              <a:ext cx="7768132" cy="1546656"/>
              <a:chOff x="415286" y="2435425"/>
              <a:chExt cx="7768132" cy="1546656"/>
            </a:xfrm>
          </p:grpSpPr>
          <p:sp>
            <p:nvSpPr>
              <p:cNvPr id="12" name="テキスト ボックス 11">
                <a:extLst>
                  <a:ext uri="{FF2B5EF4-FFF2-40B4-BE49-F238E27FC236}">
                    <a16:creationId xmlns:a16="http://schemas.microsoft.com/office/drawing/2014/main" id="{3748C185-5C77-4A3A-87DB-F0B647EE1A1A}"/>
                  </a:ext>
                </a:extLst>
              </p:cNvPr>
              <p:cNvSpPr txBox="1"/>
              <p:nvPr/>
            </p:nvSpPr>
            <p:spPr>
              <a:xfrm>
                <a:off x="415286" y="2435425"/>
                <a:ext cx="7768132" cy="1077218"/>
              </a:xfrm>
              <a:prstGeom prst="rect">
                <a:avLst/>
              </a:prstGeom>
              <a:noFill/>
              <a:ln w="38100">
                <a:noFill/>
              </a:ln>
            </p:spPr>
            <p:txBody>
              <a:bodyPr wrap="square" rtlCol="0">
                <a:spAutoFit/>
              </a:bodyPr>
              <a:lstStyle/>
              <a:p>
                <a:pPr algn="just">
                  <a:buClr>
                    <a:schemeClr val="tx1"/>
                  </a:buClr>
                  <a:defRPr/>
                </a:pPr>
                <a:r>
                  <a:rPr lang="en-US" altLang="ja-JP" sz="3200" dirty="0">
                    <a:latin typeface="+mn-ea"/>
                    <a:cs typeface="Times New Roman" panose="02020603050405020304" pitchFamily="18" charset="0"/>
                  </a:rPr>
                  <a:t>①</a:t>
                </a:r>
                <a:r>
                  <a:rPr lang="ja-JP" altLang="en-US" sz="3200">
                    <a:latin typeface="+mn-ea"/>
                    <a:cs typeface="Times New Roman" panose="02020603050405020304" pitchFamily="18" charset="0"/>
                  </a:rPr>
                  <a:t>子ども</a:t>
                </a:r>
                <a:r>
                  <a:rPr lang="ja-JP" altLang="en-US" sz="3200" dirty="0">
                    <a:latin typeface="+mn-ea"/>
                    <a:cs typeface="Times New Roman" panose="02020603050405020304" pitchFamily="18" charset="0"/>
                  </a:rPr>
                  <a:t>と学習に関して話すことが</a:t>
                </a:r>
                <a:r>
                  <a:rPr lang="ja-JP" altLang="en-US" sz="3200">
                    <a:latin typeface="+mn-ea"/>
                    <a:cs typeface="Times New Roman" panose="02020603050405020304" pitchFamily="18" charset="0"/>
                  </a:rPr>
                  <a:t>少なく，塾</a:t>
                </a:r>
                <a:r>
                  <a:rPr lang="ja-JP" altLang="en-US" sz="3200" dirty="0">
                    <a:latin typeface="+mn-ea"/>
                    <a:cs typeface="Times New Roman" panose="02020603050405020304" pitchFamily="18" charset="0"/>
                  </a:rPr>
                  <a:t>との連携が取れていない</a:t>
                </a:r>
                <a:endParaRPr lang="en-US" altLang="ja-JP" sz="3200" dirty="0">
                  <a:latin typeface="+mn-ea"/>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D12D3E48-6E43-46F9-A81E-32A216E57522}"/>
                  </a:ext>
                </a:extLst>
              </p:cNvPr>
              <p:cNvSpPr txBox="1"/>
              <p:nvPr/>
            </p:nvSpPr>
            <p:spPr>
              <a:xfrm>
                <a:off x="1105903" y="3397306"/>
                <a:ext cx="5665413" cy="584775"/>
              </a:xfrm>
              <a:prstGeom prst="rect">
                <a:avLst/>
              </a:prstGeom>
              <a:noFill/>
              <a:ln w="38100">
                <a:noFill/>
              </a:ln>
            </p:spPr>
            <p:txBody>
              <a:bodyPr wrap="square" rtlCol="0">
                <a:spAutoFit/>
              </a:bodyPr>
              <a:lstStyle/>
              <a:p>
                <a:pPr algn="just">
                  <a:buClr>
                    <a:schemeClr val="tx1"/>
                  </a:buClr>
                  <a:defRPr/>
                </a:pPr>
                <a:r>
                  <a:rPr lang="ja-JP" altLang="en-US" sz="3200" dirty="0">
                    <a:latin typeface="+mn-ea"/>
                    <a:cs typeface="Times New Roman" panose="02020603050405020304" pitchFamily="18" charset="0"/>
                  </a:rPr>
                  <a:t>→ </a:t>
                </a:r>
                <a:r>
                  <a:rPr lang="ja-JP" altLang="en-US" sz="3200" dirty="0">
                    <a:solidFill>
                      <a:srgbClr val="FF0000"/>
                    </a:solidFill>
                    <a:latin typeface="+mn-ea"/>
                    <a:cs typeface="Times New Roman" panose="02020603050405020304" pitchFamily="18" charset="0"/>
                  </a:rPr>
                  <a:t>保護者が学習状況を把握できていない</a:t>
                </a:r>
                <a:endParaRPr lang="en-US" altLang="ja-JP" sz="3200" dirty="0">
                  <a:solidFill>
                    <a:srgbClr val="FF0000"/>
                  </a:solidFill>
                  <a:latin typeface="+mn-ea"/>
                  <a:cs typeface="Times New Roman" panose="02020603050405020304" pitchFamily="18" charset="0"/>
                </a:endParaRPr>
              </a:p>
            </p:txBody>
          </p:sp>
        </p:grpSp>
        <p:grpSp>
          <p:nvGrpSpPr>
            <p:cNvPr id="5" name="グループ化 4">
              <a:extLst>
                <a:ext uri="{FF2B5EF4-FFF2-40B4-BE49-F238E27FC236}">
                  <a16:creationId xmlns:a16="http://schemas.microsoft.com/office/drawing/2014/main" id="{A38FFBD3-7F3E-4811-8498-12DD13DBD3DC}"/>
                </a:ext>
              </a:extLst>
            </p:cNvPr>
            <p:cNvGrpSpPr/>
            <p:nvPr/>
          </p:nvGrpSpPr>
          <p:grpSpPr>
            <a:xfrm>
              <a:off x="415286" y="3949897"/>
              <a:ext cx="7152903" cy="1147973"/>
              <a:chOff x="415286" y="3949897"/>
              <a:chExt cx="7152903" cy="1147973"/>
            </a:xfrm>
          </p:grpSpPr>
          <p:sp>
            <p:nvSpPr>
              <p:cNvPr id="16" name="テキスト ボックス 15">
                <a:extLst>
                  <a:ext uri="{FF2B5EF4-FFF2-40B4-BE49-F238E27FC236}">
                    <a16:creationId xmlns:a16="http://schemas.microsoft.com/office/drawing/2014/main" id="{ED06D670-9645-4336-91C1-8E013922CFE7}"/>
                  </a:ext>
                </a:extLst>
              </p:cNvPr>
              <p:cNvSpPr txBox="1"/>
              <p:nvPr/>
            </p:nvSpPr>
            <p:spPr>
              <a:xfrm>
                <a:off x="415286" y="3949897"/>
                <a:ext cx="7152903" cy="584775"/>
              </a:xfrm>
              <a:prstGeom prst="rect">
                <a:avLst/>
              </a:prstGeom>
              <a:noFill/>
              <a:ln w="38100">
                <a:noFill/>
              </a:ln>
            </p:spPr>
            <p:txBody>
              <a:bodyPr wrap="square" rtlCol="0">
                <a:spAutoFit/>
              </a:bodyPr>
              <a:lstStyle/>
              <a:p>
                <a:pPr algn="just">
                  <a:buClr>
                    <a:schemeClr val="tx1"/>
                  </a:buClr>
                  <a:defRPr/>
                </a:pPr>
                <a:r>
                  <a:rPr lang="en-US" altLang="ja-JP" sz="3200" dirty="0">
                    <a:latin typeface="+mn-ea"/>
                    <a:cs typeface="Times New Roman" panose="02020603050405020304" pitchFamily="18" charset="0"/>
                  </a:rPr>
                  <a:t>②</a:t>
                </a:r>
                <a:r>
                  <a:rPr lang="ja-JP" altLang="en-US" sz="3200">
                    <a:latin typeface="+mn-ea"/>
                    <a:cs typeface="Times New Roman" panose="02020603050405020304" pitchFamily="18" charset="0"/>
                  </a:rPr>
                  <a:t>明確</a:t>
                </a:r>
                <a:r>
                  <a:rPr lang="ja-JP" altLang="en-US" sz="3200" dirty="0">
                    <a:latin typeface="+mn-ea"/>
                    <a:cs typeface="Times New Roman" panose="02020603050405020304" pitchFamily="18" charset="0"/>
                  </a:rPr>
                  <a:t>な目標はないが，成績は上がってほしい</a:t>
                </a:r>
                <a:endParaRPr lang="en-US" altLang="ja-JP" sz="3200" dirty="0">
                  <a:latin typeface="+mn-ea"/>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1A00C92F-949E-4102-ADB7-9E7C4B6C6E61}"/>
                  </a:ext>
                </a:extLst>
              </p:cNvPr>
              <p:cNvSpPr txBox="1"/>
              <p:nvPr/>
            </p:nvSpPr>
            <p:spPr>
              <a:xfrm>
                <a:off x="1115722" y="4513095"/>
                <a:ext cx="6171223" cy="584775"/>
              </a:xfrm>
              <a:prstGeom prst="rect">
                <a:avLst/>
              </a:prstGeom>
              <a:noFill/>
              <a:ln w="38100">
                <a:noFill/>
              </a:ln>
            </p:spPr>
            <p:txBody>
              <a:bodyPr wrap="square" rtlCol="0">
                <a:spAutoFit/>
              </a:bodyPr>
              <a:lstStyle/>
              <a:p>
                <a:pPr algn="just">
                  <a:buClr>
                    <a:schemeClr val="tx1"/>
                  </a:buClr>
                  <a:defRPr/>
                </a:pPr>
                <a:r>
                  <a:rPr lang="ja-JP" altLang="en-US" sz="3200" dirty="0">
                    <a:latin typeface="+mn-ea"/>
                    <a:cs typeface="Times New Roman" panose="02020603050405020304" pitchFamily="18" charset="0"/>
                  </a:rPr>
                  <a:t>→ </a:t>
                </a:r>
                <a:r>
                  <a:rPr lang="ja-JP" altLang="en-US" sz="3200" dirty="0">
                    <a:solidFill>
                      <a:srgbClr val="FF0000"/>
                    </a:solidFill>
                    <a:latin typeface="+mn-ea"/>
                    <a:cs typeface="Times New Roman" panose="02020603050405020304" pitchFamily="18" charset="0"/>
                  </a:rPr>
                  <a:t>学習に対するモチベーションを保ちづらい</a:t>
                </a:r>
                <a:endParaRPr lang="en-US" altLang="ja-JP" sz="3200" dirty="0">
                  <a:solidFill>
                    <a:srgbClr val="FF0000"/>
                  </a:solidFill>
                  <a:latin typeface="+mn-ea"/>
                  <a:cs typeface="Times New Roman" panose="02020603050405020304" pitchFamily="18" charset="0"/>
                </a:endParaRPr>
              </a:p>
            </p:txBody>
          </p:sp>
        </p:grpSp>
        <p:grpSp>
          <p:nvGrpSpPr>
            <p:cNvPr id="22" name="グループ化 21">
              <a:extLst>
                <a:ext uri="{FF2B5EF4-FFF2-40B4-BE49-F238E27FC236}">
                  <a16:creationId xmlns:a16="http://schemas.microsoft.com/office/drawing/2014/main" id="{6D90784B-0B5D-4F8D-BEA8-9B77A2E0CA3F}"/>
                </a:ext>
              </a:extLst>
            </p:cNvPr>
            <p:cNvGrpSpPr/>
            <p:nvPr/>
          </p:nvGrpSpPr>
          <p:grpSpPr>
            <a:xfrm>
              <a:off x="415285" y="5047277"/>
              <a:ext cx="8100641" cy="1657566"/>
              <a:chOff x="415285" y="2435425"/>
              <a:chExt cx="8100641" cy="1657566"/>
            </a:xfrm>
          </p:grpSpPr>
          <p:sp>
            <p:nvSpPr>
              <p:cNvPr id="23" name="テキスト ボックス 22">
                <a:extLst>
                  <a:ext uri="{FF2B5EF4-FFF2-40B4-BE49-F238E27FC236}">
                    <a16:creationId xmlns:a16="http://schemas.microsoft.com/office/drawing/2014/main" id="{E13F33B8-70F9-4818-9703-289D85E45FE4}"/>
                  </a:ext>
                </a:extLst>
              </p:cNvPr>
              <p:cNvSpPr txBox="1"/>
              <p:nvPr/>
            </p:nvSpPr>
            <p:spPr>
              <a:xfrm>
                <a:off x="415285" y="2435425"/>
                <a:ext cx="8100641" cy="1077218"/>
              </a:xfrm>
              <a:prstGeom prst="rect">
                <a:avLst/>
              </a:prstGeom>
              <a:noFill/>
              <a:ln w="38100">
                <a:noFill/>
              </a:ln>
            </p:spPr>
            <p:txBody>
              <a:bodyPr wrap="square" rtlCol="0">
                <a:spAutoFit/>
              </a:bodyPr>
              <a:lstStyle/>
              <a:p>
                <a:pPr algn="just">
                  <a:buClr>
                    <a:schemeClr val="tx1"/>
                  </a:buClr>
                  <a:defRPr/>
                </a:pPr>
                <a:r>
                  <a:rPr lang="en-US" altLang="ja-JP" sz="3200" dirty="0">
                    <a:latin typeface="+mn-ea"/>
                    <a:cs typeface="Times New Roman" panose="02020603050405020304" pitchFamily="18" charset="0"/>
                  </a:rPr>
                  <a:t>③</a:t>
                </a:r>
                <a:r>
                  <a:rPr lang="ja-JP" altLang="en-US" sz="3200">
                    <a:latin typeface="+mn-ea"/>
                    <a:cs typeface="Times New Roman" panose="02020603050405020304" pitchFamily="18" charset="0"/>
                  </a:rPr>
                  <a:t>成績の思わしくない子ども</a:t>
                </a:r>
                <a:r>
                  <a:rPr lang="ja-JP" altLang="en-US" sz="3200" dirty="0">
                    <a:latin typeface="+mn-ea"/>
                    <a:cs typeface="Times New Roman" panose="02020603050405020304" pitchFamily="18" charset="0"/>
                  </a:rPr>
                  <a:t>は学習習慣が</a:t>
                </a:r>
                <a:r>
                  <a:rPr lang="ja-JP" altLang="en-US" sz="3200">
                    <a:latin typeface="+mn-ea"/>
                    <a:cs typeface="Times New Roman" panose="02020603050405020304" pitchFamily="18" charset="0"/>
                  </a:rPr>
                  <a:t>なく，</a:t>
                </a:r>
                <a:endParaRPr lang="en-US" altLang="ja-JP" sz="3200" dirty="0">
                  <a:latin typeface="+mn-ea"/>
                  <a:cs typeface="Times New Roman" panose="02020603050405020304" pitchFamily="18" charset="0"/>
                </a:endParaRPr>
              </a:p>
              <a:p>
                <a:pPr algn="just">
                  <a:buClr>
                    <a:schemeClr val="tx1"/>
                  </a:buClr>
                  <a:defRPr/>
                </a:pPr>
                <a:r>
                  <a:rPr lang="ja-JP" altLang="en-US" sz="3200">
                    <a:latin typeface="+mn-ea"/>
                    <a:cs typeface="Times New Roman" panose="02020603050405020304" pitchFamily="18" charset="0"/>
                  </a:rPr>
                  <a:t>何</a:t>
                </a:r>
                <a:r>
                  <a:rPr lang="ja-JP" altLang="en-US" sz="3200" dirty="0">
                    <a:latin typeface="+mn-ea"/>
                    <a:cs typeface="Times New Roman" panose="02020603050405020304" pitchFamily="18" charset="0"/>
                  </a:rPr>
                  <a:t>から勉強をすればよいかわからない</a:t>
                </a:r>
                <a:endParaRPr lang="en-US" altLang="ja-JP" sz="3200" dirty="0">
                  <a:latin typeface="+mn-ea"/>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82D982B6-FBA8-487D-9B09-9852B2E880AD}"/>
                  </a:ext>
                </a:extLst>
              </p:cNvPr>
              <p:cNvSpPr txBox="1"/>
              <p:nvPr/>
            </p:nvSpPr>
            <p:spPr>
              <a:xfrm>
                <a:off x="1172695" y="3508216"/>
                <a:ext cx="5094712" cy="584775"/>
              </a:xfrm>
              <a:prstGeom prst="rect">
                <a:avLst/>
              </a:prstGeom>
              <a:noFill/>
              <a:ln w="38100">
                <a:noFill/>
              </a:ln>
            </p:spPr>
            <p:txBody>
              <a:bodyPr wrap="square" rtlCol="0">
                <a:spAutoFit/>
              </a:bodyPr>
              <a:lstStyle/>
              <a:p>
                <a:pPr algn="just">
                  <a:buClr>
                    <a:schemeClr val="tx1"/>
                  </a:buClr>
                  <a:defRPr/>
                </a:pPr>
                <a:r>
                  <a:rPr lang="ja-JP" altLang="en-US" sz="3200" dirty="0">
                    <a:latin typeface="+mn-ea"/>
                    <a:cs typeface="Times New Roman" panose="02020603050405020304" pitchFamily="18" charset="0"/>
                  </a:rPr>
                  <a:t>→ </a:t>
                </a:r>
                <a:r>
                  <a:rPr lang="ja-JP" altLang="en-US" sz="3200" dirty="0">
                    <a:solidFill>
                      <a:srgbClr val="FF0000"/>
                    </a:solidFill>
                    <a:latin typeface="+mn-ea"/>
                    <a:cs typeface="Times New Roman" panose="02020603050405020304" pitchFamily="18" charset="0"/>
                  </a:rPr>
                  <a:t>自分で学習計画</a:t>
                </a:r>
                <a:r>
                  <a:rPr lang="ja-JP" altLang="en-US" sz="3200">
                    <a:solidFill>
                      <a:srgbClr val="FF0000"/>
                    </a:solidFill>
                    <a:latin typeface="+mn-ea"/>
                    <a:cs typeface="Times New Roman" panose="02020603050405020304" pitchFamily="18" charset="0"/>
                  </a:rPr>
                  <a:t>を立てられない</a:t>
                </a:r>
                <a:endParaRPr lang="en-US" altLang="ja-JP" sz="3200" dirty="0">
                  <a:solidFill>
                    <a:srgbClr val="FF0000"/>
                  </a:solidFill>
                  <a:latin typeface="+mn-ea"/>
                  <a:cs typeface="Times New Roman" panose="02020603050405020304" pitchFamily="18" charset="0"/>
                </a:endParaRPr>
              </a:p>
            </p:txBody>
          </p:sp>
        </p:grpSp>
      </p:grpSp>
      <p:sp>
        <p:nvSpPr>
          <p:cNvPr id="21" name="タイトル 1">
            <a:extLst>
              <a:ext uri="{FF2B5EF4-FFF2-40B4-BE49-F238E27FC236}">
                <a16:creationId xmlns:a16="http://schemas.microsoft.com/office/drawing/2014/main" id="{30BA7D8C-D1E2-B440-B068-DCD7F3DC8E33}"/>
              </a:ext>
            </a:extLst>
          </p:cNvPr>
          <p:cNvSpPr txBox="1">
            <a:spLocks/>
          </p:cNvSpPr>
          <p:nvPr/>
        </p:nvSpPr>
        <p:spPr>
          <a:xfrm>
            <a:off x="838200" y="365126"/>
            <a:ext cx="10909250" cy="90606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t>学習活動　</a:t>
            </a:r>
            <a:r>
              <a:rPr lang="en-US" altLang="ja-JP" dirty="0"/>
              <a:t>〜</a:t>
            </a:r>
            <a:r>
              <a:rPr lang="ja-JP" altLang="en-US"/>
              <a:t>保護者への事前ヒアリング</a:t>
            </a:r>
            <a:r>
              <a:rPr lang="en-US" altLang="ja-JP" dirty="0"/>
              <a:t>〜</a:t>
            </a:r>
            <a:endParaRPr lang="ja-JP" altLang="en-US"/>
          </a:p>
        </p:txBody>
      </p:sp>
    </p:spTree>
    <p:extLst>
      <p:ext uri="{BB962C8B-B14F-4D97-AF65-F5344CB8AC3E}">
        <p14:creationId xmlns:p14="http://schemas.microsoft.com/office/powerpoint/2010/main" val="1893500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516C991F-091B-4C59-A2F6-1FF62425AF09}"/>
              </a:ext>
            </a:extLst>
          </p:cNvPr>
          <p:cNvGrpSpPr/>
          <p:nvPr/>
        </p:nvGrpSpPr>
        <p:grpSpPr>
          <a:xfrm>
            <a:off x="449176" y="4281331"/>
            <a:ext cx="11614484" cy="2274105"/>
            <a:chOff x="611969" y="4255102"/>
            <a:chExt cx="8263280" cy="2274105"/>
          </a:xfrm>
        </p:grpSpPr>
        <p:sp>
          <p:nvSpPr>
            <p:cNvPr id="46" name="テキスト ボックス 45">
              <a:extLst>
                <a:ext uri="{FF2B5EF4-FFF2-40B4-BE49-F238E27FC236}">
                  <a16:creationId xmlns:a16="http://schemas.microsoft.com/office/drawing/2014/main" id="{90845426-3044-47B7-A193-BFFEEA2D22C7}"/>
                </a:ext>
              </a:extLst>
            </p:cNvPr>
            <p:cNvSpPr txBox="1"/>
            <p:nvPr/>
          </p:nvSpPr>
          <p:spPr>
            <a:xfrm>
              <a:off x="611969" y="4255102"/>
              <a:ext cx="7092266" cy="584775"/>
            </a:xfrm>
            <a:prstGeom prst="rect">
              <a:avLst/>
            </a:prstGeom>
            <a:noFill/>
            <a:ln w="38100">
              <a:noFill/>
            </a:ln>
          </p:spPr>
          <p:txBody>
            <a:bodyPr wrap="square" rtlCol="0">
              <a:spAutoFit/>
            </a:bodyPr>
            <a:lstStyle/>
            <a:p>
              <a:pPr algn="just">
                <a:buClr>
                  <a:schemeClr val="tx1"/>
                </a:buClr>
                <a:defRPr/>
              </a:pPr>
              <a:r>
                <a:rPr lang="ja-JP" altLang="en-US" sz="3200" dirty="0">
                  <a:latin typeface="+mn-ea"/>
                  <a:cs typeface="Times New Roman" panose="02020603050405020304" pitchFamily="18" charset="0"/>
                </a:rPr>
                <a:t>現状把握：教科別評定の確認，週の生活パターン</a:t>
              </a:r>
              <a:endParaRPr lang="en-US" altLang="ja-JP" sz="3200" dirty="0">
                <a:latin typeface="+mn-ea"/>
                <a:cs typeface="Times New Roman" panose="02020603050405020304" pitchFamily="18" charset="0"/>
              </a:endParaRPr>
            </a:p>
          </p:txBody>
        </p:sp>
        <p:sp>
          <p:nvSpPr>
            <p:cNvPr id="48" name="テキスト ボックス 47">
              <a:extLst>
                <a:ext uri="{FF2B5EF4-FFF2-40B4-BE49-F238E27FC236}">
                  <a16:creationId xmlns:a16="http://schemas.microsoft.com/office/drawing/2014/main" id="{158A8DCC-E45D-4062-AA56-4BCBBF8FC90A}"/>
                </a:ext>
              </a:extLst>
            </p:cNvPr>
            <p:cNvSpPr txBox="1"/>
            <p:nvPr/>
          </p:nvSpPr>
          <p:spPr>
            <a:xfrm>
              <a:off x="611969" y="5099767"/>
              <a:ext cx="8159227" cy="584775"/>
            </a:xfrm>
            <a:prstGeom prst="rect">
              <a:avLst/>
            </a:prstGeom>
            <a:noFill/>
            <a:ln w="38100">
              <a:noFill/>
            </a:ln>
          </p:spPr>
          <p:txBody>
            <a:bodyPr wrap="square" rtlCol="0">
              <a:spAutoFit/>
            </a:bodyPr>
            <a:lstStyle/>
            <a:p>
              <a:pPr algn="just">
                <a:buClr>
                  <a:schemeClr val="tx1"/>
                </a:buClr>
                <a:defRPr/>
              </a:pPr>
              <a:r>
                <a:rPr lang="ja-JP" altLang="en-US" sz="3200" dirty="0">
                  <a:latin typeface="+mn-ea"/>
                  <a:cs typeface="Times New Roman" panose="02020603050405020304" pitchFamily="18" charset="0"/>
                </a:rPr>
                <a:t>教科戦略：主要</a:t>
              </a:r>
              <a:r>
                <a:rPr lang="en-US" altLang="ja-JP" sz="3200" dirty="0">
                  <a:latin typeface="+mn-ea"/>
                  <a:cs typeface="Times New Roman" panose="02020603050405020304" pitchFamily="18" charset="0"/>
                </a:rPr>
                <a:t>5</a:t>
              </a:r>
              <a:r>
                <a:rPr lang="ja-JP" altLang="en-US" sz="3200" dirty="0">
                  <a:latin typeface="+mn-ea"/>
                  <a:cs typeface="Times New Roman" panose="02020603050405020304" pitchFamily="18" charset="0"/>
                </a:rPr>
                <a:t>教科を中心に苦手科目を重点的に指導</a:t>
              </a:r>
              <a:endParaRPr lang="en-US" altLang="ja-JP" sz="3200" dirty="0">
                <a:latin typeface="+mn-ea"/>
                <a:cs typeface="Times New Roman" panose="02020603050405020304" pitchFamily="18" charset="0"/>
              </a:endParaRPr>
            </a:p>
          </p:txBody>
        </p:sp>
        <p:sp>
          <p:nvSpPr>
            <p:cNvPr id="49" name="テキスト ボックス 48">
              <a:extLst>
                <a:ext uri="{FF2B5EF4-FFF2-40B4-BE49-F238E27FC236}">
                  <a16:creationId xmlns:a16="http://schemas.microsoft.com/office/drawing/2014/main" id="{2736BDA3-780C-4453-B5F8-DECE69F23BC7}"/>
                </a:ext>
              </a:extLst>
            </p:cNvPr>
            <p:cNvSpPr txBox="1"/>
            <p:nvPr/>
          </p:nvSpPr>
          <p:spPr>
            <a:xfrm>
              <a:off x="611969" y="5944432"/>
              <a:ext cx="8263280" cy="584775"/>
            </a:xfrm>
            <a:prstGeom prst="rect">
              <a:avLst/>
            </a:prstGeom>
            <a:noFill/>
            <a:ln w="38100">
              <a:noFill/>
            </a:ln>
          </p:spPr>
          <p:txBody>
            <a:bodyPr wrap="square" rtlCol="0">
              <a:spAutoFit/>
            </a:bodyPr>
            <a:lstStyle/>
            <a:p>
              <a:pPr algn="just">
                <a:buClr>
                  <a:schemeClr val="tx1"/>
                </a:buClr>
                <a:defRPr/>
              </a:pPr>
              <a:r>
                <a:rPr lang="ja-JP" altLang="en-US" sz="3200" dirty="0">
                  <a:latin typeface="+mn-ea"/>
                  <a:cs typeface="Times New Roman" panose="02020603050405020304" pitchFamily="18" charset="0"/>
                </a:rPr>
                <a:t>課題戦略：課題の確認・設定を行い，毎回進捗状況を確認</a:t>
              </a:r>
              <a:endParaRPr lang="en-US" altLang="ja-JP" sz="3200" dirty="0">
                <a:latin typeface="+mn-ea"/>
                <a:cs typeface="Times New Roman" panose="02020603050405020304" pitchFamily="18" charset="0"/>
              </a:endParaRPr>
            </a:p>
          </p:txBody>
        </p:sp>
      </p:grpSp>
      <p:grpSp>
        <p:nvGrpSpPr>
          <p:cNvPr id="2" name="グループ化 1">
            <a:extLst>
              <a:ext uri="{FF2B5EF4-FFF2-40B4-BE49-F238E27FC236}">
                <a16:creationId xmlns:a16="http://schemas.microsoft.com/office/drawing/2014/main" id="{968EFDEE-4DF0-44BF-8D7B-54EF864E3372}"/>
              </a:ext>
            </a:extLst>
          </p:cNvPr>
          <p:cNvGrpSpPr/>
          <p:nvPr/>
        </p:nvGrpSpPr>
        <p:grpSpPr>
          <a:xfrm>
            <a:off x="433137" y="1287618"/>
            <a:ext cx="10270861" cy="2516797"/>
            <a:chOff x="486787" y="1219708"/>
            <a:chExt cx="6638577" cy="2516797"/>
          </a:xfrm>
        </p:grpSpPr>
        <p:sp>
          <p:nvSpPr>
            <p:cNvPr id="11" name="テキスト ボックス 10">
              <a:extLst>
                <a:ext uri="{FF2B5EF4-FFF2-40B4-BE49-F238E27FC236}">
                  <a16:creationId xmlns:a16="http://schemas.microsoft.com/office/drawing/2014/main" id="{216CD564-2223-4282-B176-063B3132AE0B}"/>
                </a:ext>
              </a:extLst>
            </p:cNvPr>
            <p:cNvSpPr txBox="1"/>
            <p:nvPr/>
          </p:nvSpPr>
          <p:spPr>
            <a:xfrm>
              <a:off x="492794" y="1941928"/>
              <a:ext cx="5745880" cy="584775"/>
            </a:xfrm>
            <a:prstGeom prst="rect">
              <a:avLst/>
            </a:prstGeom>
            <a:noFill/>
            <a:ln w="38100">
              <a:noFill/>
            </a:ln>
          </p:spPr>
          <p:txBody>
            <a:bodyPr wrap="square" rtlCol="0">
              <a:spAutoFit/>
            </a:bodyPr>
            <a:lstStyle/>
            <a:p>
              <a:pPr algn="just">
                <a:buClr>
                  <a:schemeClr val="tx1"/>
                </a:buClr>
                <a:defRPr/>
              </a:pPr>
              <a:r>
                <a:rPr lang="ja-JP" altLang="en-US" sz="3200">
                  <a:latin typeface="+mn-ea"/>
                  <a:cs typeface="Times New Roman" panose="02020603050405020304" pitchFamily="18" charset="0"/>
                </a:rPr>
                <a:t>指導者　：</a:t>
              </a:r>
              <a:r>
                <a:rPr lang="ja-JP" altLang="en-US" sz="3200" dirty="0">
                  <a:latin typeface="+mn-ea"/>
                  <a:cs typeface="Times New Roman" panose="02020603050405020304" pitchFamily="18" charset="0"/>
                </a:rPr>
                <a:t>大学生，理学療法士　　　　　　　</a:t>
              </a:r>
              <a:endParaRPr lang="en-US" altLang="ja-JP" sz="3200" dirty="0">
                <a:latin typeface="+mn-ea"/>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649BFD16-ABE0-4016-8D34-A7185CADB712}"/>
                </a:ext>
              </a:extLst>
            </p:cNvPr>
            <p:cNvSpPr txBox="1"/>
            <p:nvPr/>
          </p:nvSpPr>
          <p:spPr>
            <a:xfrm>
              <a:off x="486787" y="1219708"/>
              <a:ext cx="5751886" cy="584775"/>
            </a:xfrm>
            <a:prstGeom prst="rect">
              <a:avLst/>
            </a:prstGeom>
            <a:noFill/>
            <a:ln w="38100">
              <a:noFill/>
            </a:ln>
          </p:spPr>
          <p:txBody>
            <a:bodyPr wrap="square" rtlCol="0">
              <a:spAutoFit/>
            </a:bodyPr>
            <a:lstStyle/>
            <a:p>
              <a:pPr algn="just">
                <a:buClr>
                  <a:schemeClr val="tx1"/>
                </a:buClr>
                <a:defRPr/>
              </a:pPr>
              <a:r>
                <a:rPr lang="ja-JP" altLang="en-US" sz="3200">
                  <a:latin typeface="+mn-ea"/>
                  <a:cs typeface="Times New Roman" panose="02020603050405020304" pitchFamily="18" charset="0"/>
                </a:rPr>
                <a:t>場所　　：</a:t>
              </a:r>
              <a:r>
                <a:rPr lang="ja-JP" altLang="en-US" sz="3200" dirty="0">
                  <a:latin typeface="+mn-ea"/>
                  <a:cs typeface="Times New Roman" panose="02020603050405020304" pitchFamily="18" charset="0"/>
                </a:rPr>
                <a:t>横浜総合病院，大学，オンライン</a:t>
              </a:r>
              <a:endParaRPr lang="en-US" altLang="ja-JP" sz="3200" dirty="0">
                <a:latin typeface="+mn-ea"/>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CAB6940F-A32C-4752-8B92-FF8FAFD5F247}"/>
                </a:ext>
              </a:extLst>
            </p:cNvPr>
            <p:cNvSpPr txBox="1"/>
            <p:nvPr/>
          </p:nvSpPr>
          <p:spPr>
            <a:xfrm>
              <a:off x="492794" y="2659287"/>
              <a:ext cx="6632570" cy="1077218"/>
            </a:xfrm>
            <a:prstGeom prst="rect">
              <a:avLst/>
            </a:prstGeom>
            <a:noFill/>
            <a:ln w="38100">
              <a:noFill/>
            </a:ln>
          </p:spPr>
          <p:txBody>
            <a:bodyPr wrap="square" rtlCol="0">
              <a:spAutoFit/>
            </a:bodyPr>
            <a:lstStyle/>
            <a:p>
              <a:pPr algn="just">
                <a:buClr>
                  <a:schemeClr val="tx1"/>
                </a:buClr>
                <a:defRPr/>
              </a:pPr>
              <a:r>
                <a:rPr lang="ja-JP" altLang="en-US" sz="3200" dirty="0">
                  <a:latin typeface="+mn-ea"/>
                  <a:cs typeface="Times New Roman" panose="02020603050405020304" pitchFamily="18" charset="0"/>
                </a:rPr>
                <a:t>指導体系：学習 → 個別指導（</a:t>
              </a:r>
              <a:r>
                <a:rPr lang="en-US" altLang="ja-JP" sz="3200" dirty="0">
                  <a:latin typeface="+mn-ea"/>
                  <a:cs typeface="Times New Roman" panose="02020603050405020304" pitchFamily="18" charset="0"/>
                </a:rPr>
                <a:t>1</a:t>
              </a:r>
              <a:r>
                <a:rPr lang="ja-JP" altLang="en-US" sz="3200" dirty="0">
                  <a:latin typeface="+mn-ea"/>
                  <a:cs typeface="Times New Roman" panose="02020603050405020304" pitchFamily="18" charset="0"/>
                </a:rPr>
                <a:t>対数名）</a:t>
              </a:r>
              <a:endParaRPr lang="en-US" altLang="ja-JP" sz="3200" dirty="0">
                <a:latin typeface="+mn-ea"/>
                <a:cs typeface="Times New Roman" panose="02020603050405020304" pitchFamily="18" charset="0"/>
              </a:endParaRPr>
            </a:p>
            <a:p>
              <a:pPr algn="just">
                <a:buClr>
                  <a:schemeClr val="tx1"/>
                </a:buClr>
                <a:defRPr/>
              </a:pPr>
              <a:r>
                <a:rPr lang="ja-JP" altLang="en-US" sz="3200">
                  <a:latin typeface="+mn-ea"/>
                  <a:cs typeface="Times New Roman" panose="02020603050405020304" pitchFamily="18" charset="0"/>
                </a:rPr>
                <a:t>                      </a:t>
              </a:r>
              <a:r>
                <a:rPr lang="en-US" altLang="ja-JP" sz="3200" dirty="0">
                  <a:latin typeface="+mn-ea"/>
                  <a:cs typeface="Times New Roman" panose="02020603050405020304" pitchFamily="18" charset="0"/>
                </a:rPr>
                <a:t>※</a:t>
              </a:r>
              <a:r>
                <a:rPr lang="ja-JP" altLang="en-US" sz="3200">
                  <a:latin typeface="+mn-ea"/>
                  <a:cs typeface="Times New Roman" panose="02020603050405020304" pitchFamily="18" charset="0"/>
                </a:rPr>
                <a:t>選手に対し</a:t>
              </a:r>
              <a:r>
                <a:rPr lang="ja-JP" altLang="en-US" sz="3200">
                  <a:solidFill>
                    <a:srgbClr val="FF0000"/>
                  </a:solidFill>
                  <a:latin typeface="+mn-ea"/>
                  <a:cs typeface="Times New Roman" panose="02020603050405020304" pitchFamily="18" charset="0"/>
                </a:rPr>
                <a:t>担当</a:t>
              </a:r>
              <a:r>
                <a:rPr lang="ja-JP" altLang="en-US" sz="3200" dirty="0">
                  <a:solidFill>
                    <a:srgbClr val="FF0000"/>
                  </a:solidFill>
                  <a:latin typeface="+mn-ea"/>
                  <a:cs typeface="Times New Roman" panose="02020603050405020304" pitchFamily="18" charset="0"/>
                </a:rPr>
                <a:t>指導者</a:t>
              </a:r>
              <a:r>
                <a:rPr lang="ja-JP" altLang="en-US" sz="3200" dirty="0">
                  <a:latin typeface="+mn-ea"/>
                  <a:cs typeface="Times New Roman" panose="02020603050405020304" pitchFamily="18" charset="0"/>
                </a:rPr>
                <a:t>を配置</a:t>
              </a:r>
              <a:endParaRPr lang="en-US" altLang="ja-JP" sz="3200" dirty="0">
                <a:latin typeface="+mn-ea"/>
                <a:cs typeface="Times New Roman" panose="02020603050405020304" pitchFamily="18" charset="0"/>
              </a:endParaRPr>
            </a:p>
          </p:txBody>
        </p:sp>
      </p:grpSp>
      <p:cxnSp>
        <p:nvCxnSpPr>
          <p:cNvPr id="14" name="直線コネクタ 13">
            <a:extLst>
              <a:ext uri="{FF2B5EF4-FFF2-40B4-BE49-F238E27FC236}">
                <a16:creationId xmlns:a16="http://schemas.microsoft.com/office/drawing/2014/main" id="{54744ECE-3D99-4D2D-908A-808FA4E04F19}"/>
              </a:ext>
            </a:extLst>
          </p:cNvPr>
          <p:cNvCxnSpPr/>
          <p:nvPr/>
        </p:nvCxnSpPr>
        <p:spPr>
          <a:xfrm>
            <a:off x="1523999" y="3872101"/>
            <a:ext cx="9180000" cy="0"/>
          </a:xfrm>
          <a:prstGeom prst="line">
            <a:avLst/>
          </a:prstGeom>
          <a:ln w="3810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E5328DDD-92C1-A249-BC32-2BF70E64972D}"/>
              </a:ext>
            </a:extLst>
          </p:cNvPr>
          <p:cNvSpPr txBox="1">
            <a:spLocks/>
          </p:cNvSpPr>
          <p:nvPr/>
        </p:nvSpPr>
        <p:spPr>
          <a:xfrm>
            <a:off x="838200" y="365126"/>
            <a:ext cx="10515600" cy="90606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t>学習活動　</a:t>
            </a:r>
            <a:r>
              <a:rPr lang="en-US" altLang="ja-JP" dirty="0"/>
              <a:t>〜</a:t>
            </a:r>
            <a:r>
              <a:rPr lang="ja-JP" altLang="en-US"/>
              <a:t>概要</a:t>
            </a:r>
            <a:r>
              <a:rPr lang="en-US" altLang="ja-JP" dirty="0"/>
              <a:t>〜</a:t>
            </a:r>
            <a:endParaRPr lang="ja-JP" altLang="en-US"/>
          </a:p>
        </p:txBody>
      </p:sp>
    </p:spTree>
    <p:extLst>
      <p:ext uri="{BB962C8B-B14F-4D97-AF65-F5344CB8AC3E}">
        <p14:creationId xmlns:p14="http://schemas.microsoft.com/office/powerpoint/2010/main" val="2630354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1B1652B-9BCE-4D27-98AE-272839E653A6}"/>
              </a:ext>
            </a:extLst>
          </p:cNvPr>
          <p:cNvSpPr txBox="1"/>
          <p:nvPr/>
        </p:nvSpPr>
        <p:spPr>
          <a:xfrm>
            <a:off x="234107" y="1249594"/>
            <a:ext cx="8154943" cy="584775"/>
          </a:xfrm>
          <a:prstGeom prst="rect">
            <a:avLst/>
          </a:prstGeom>
          <a:noFill/>
          <a:ln w="38100">
            <a:noFill/>
          </a:ln>
        </p:spPr>
        <p:txBody>
          <a:bodyPr wrap="square" rtlCol="0">
            <a:spAutoFit/>
          </a:bodyPr>
          <a:lstStyle/>
          <a:p>
            <a:pPr algn="just">
              <a:defRPr/>
            </a:pPr>
            <a:r>
              <a:rPr lang="ja-JP" altLang="en-US" sz="3200" dirty="0">
                <a:latin typeface="+mn-ea"/>
                <a:cs typeface="Times New Roman" panose="02020603050405020304" pitchFamily="18" charset="0"/>
              </a:rPr>
              <a:t>高校入試の仕組みを考えると・・・</a:t>
            </a:r>
            <a:endParaRPr lang="en-US" altLang="ja-JP" sz="3200" dirty="0">
              <a:latin typeface="+mn-ea"/>
              <a:cs typeface="Times New Roman" panose="02020603050405020304" pitchFamily="18" charset="0"/>
            </a:endParaRPr>
          </a:p>
        </p:txBody>
      </p:sp>
      <p:grpSp>
        <p:nvGrpSpPr>
          <p:cNvPr id="2" name="グループ化 1">
            <a:extLst>
              <a:ext uri="{FF2B5EF4-FFF2-40B4-BE49-F238E27FC236}">
                <a16:creationId xmlns:a16="http://schemas.microsoft.com/office/drawing/2014/main" id="{24D43F3E-54E6-4598-ABE1-0EE2EC132909}"/>
              </a:ext>
            </a:extLst>
          </p:cNvPr>
          <p:cNvGrpSpPr/>
          <p:nvPr/>
        </p:nvGrpSpPr>
        <p:grpSpPr>
          <a:xfrm>
            <a:off x="0" y="1910971"/>
            <a:ext cx="11871157" cy="649931"/>
            <a:chOff x="139550" y="1939475"/>
            <a:chExt cx="8610715" cy="649931"/>
          </a:xfrm>
        </p:grpSpPr>
        <p:sp>
          <p:nvSpPr>
            <p:cNvPr id="5" name="テキスト ボックス 4">
              <a:extLst>
                <a:ext uri="{FF2B5EF4-FFF2-40B4-BE49-F238E27FC236}">
                  <a16:creationId xmlns:a16="http://schemas.microsoft.com/office/drawing/2014/main" id="{FABA85DF-EABB-4EA4-8269-D26F6930AD64}"/>
                </a:ext>
              </a:extLst>
            </p:cNvPr>
            <p:cNvSpPr txBox="1"/>
            <p:nvPr/>
          </p:nvSpPr>
          <p:spPr>
            <a:xfrm>
              <a:off x="218563" y="2004631"/>
              <a:ext cx="8412674" cy="584775"/>
            </a:xfrm>
            <a:prstGeom prst="rect">
              <a:avLst/>
            </a:prstGeom>
            <a:noFill/>
            <a:ln w="38100">
              <a:noFill/>
            </a:ln>
          </p:spPr>
          <p:txBody>
            <a:bodyPr wrap="square" rtlCol="0">
              <a:spAutoFit/>
            </a:bodyPr>
            <a:lstStyle/>
            <a:p>
              <a:pPr algn="just">
                <a:defRPr/>
              </a:pPr>
              <a:r>
                <a:rPr lang="ja-JP" altLang="en-US" sz="3200" dirty="0">
                  <a:latin typeface="+mn-ea"/>
                  <a:cs typeface="Times New Roman" panose="02020603050405020304" pitchFamily="18" charset="0"/>
                </a:rPr>
                <a:t>①評定を</a:t>
              </a:r>
              <a:r>
                <a:rPr lang="ja-JP" altLang="en-US" sz="3200">
                  <a:latin typeface="+mn-ea"/>
                  <a:cs typeface="Times New Roman" panose="02020603050405020304" pitchFamily="18" charset="0"/>
                </a:rPr>
                <a:t>上げること②</a:t>
              </a:r>
              <a:r>
                <a:rPr lang="ja-JP" altLang="en-US" sz="3200" dirty="0">
                  <a:latin typeface="+mn-ea"/>
                  <a:cs typeface="Times New Roman" panose="02020603050405020304" pitchFamily="18" charset="0"/>
                </a:rPr>
                <a:t>県のテスト対策，の二本柱</a:t>
              </a:r>
              <a:r>
                <a:rPr lang="ja-JP" altLang="en-US" sz="3200">
                  <a:latin typeface="+mn-ea"/>
                  <a:cs typeface="Times New Roman" panose="02020603050405020304" pitchFamily="18" charset="0"/>
                </a:rPr>
                <a:t>で学習</a:t>
              </a:r>
              <a:endParaRPr lang="en-US" altLang="ja-JP" sz="3200" dirty="0">
                <a:latin typeface="+mn-ea"/>
                <a:cs typeface="Times New Roman" panose="02020603050405020304" pitchFamily="18" charset="0"/>
              </a:endParaRPr>
            </a:p>
          </p:txBody>
        </p:sp>
        <p:sp>
          <p:nvSpPr>
            <p:cNvPr id="7" name="正方形/長方形 6">
              <a:extLst>
                <a:ext uri="{FF2B5EF4-FFF2-40B4-BE49-F238E27FC236}">
                  <a16:creationId xmlns:a16="http://schemas.microsoft.com/office/drawing/2014/main" id="{EFB6F117-E3C3-43D0-8BB0-5B527AEBF8C2}"/>
                </a:ext>
              </a:extLst>
            </p:cNvPr>
            <p:cNvSpPr/>
            <p:nvPr/>
          </p:nvSpPr>
          <p:spPr>
            <a:xfrm>
              <a:off x="139550" y="1939475"/>
              <a:ext cx="8610715" cy="5612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dirty="0">
                <a:solidFill>
                  <a:schemeClr val="tx1"/>
                </a:solidFill>
                <a:latin typeface="+mn-ea"/>
              </a:endParaRPr>
            </a:p>
          </p:txBody>
        </p:sp>
      </p:grpSp>
      <p:sp>
        <p:nvSpPr>
          <p:cNvPr id="9" name="テキスト ボックス 8">
            <a:extLst>
              <a:ext uri="{FF2B5EF4-FFF2-40B4-BE49-F238E27FC236}">
                <a16:creationId xmlns:a16="http://schemas.microsoft.com/office/drawing/2014/main" id="{0789FBBB-BC1A-4FEA-9030-0D08D6F04C23}"/>
              </a:ext>
            </a:extLst>
          </p:cNvPr>
          <p:cNvSpPr txBox="1"/>
          <p:nvPr/>
        </p:nvSpPr>
        <p:spPr>
          <a:xfrm>
            <a:off x="189062" y="2757919"/>
            <a:ext cx="11325097" cy="584775"/>
          </a:xfrm>
          <a:prstGeom prst="rect">
            <a:avLst/>
          </a:prstGeom>
          <a:noFill/>
          <a:ln w="38100">
            <a:noFill/>
          </a:ln>
        </p:spPr>
        <p:txBody>
          <a:bodyPr wrap="square" rtlCol="0">
            <a:spAutoFit/>
          </a:bodyPr>
          <a:lstStyle/>
          <a:p>
            <a:pPr algn="just">
              <a:defRPr/>
            </a:pPr>
            <a:r>
              <a:rPr lang="ja-JP" altLang="en-US" sz="3200">
                <a:latin typeface="+mn-ea"/>
                <a:cs typeface="Times New Roman" panose="02020603050405020304" pitchFamily="18" charset="0"/>
              </a:rPr>
              <a:t>５教科評定平均３とれるかで対応を分ける・</a:t>
            </a:r>
            <a:r>
              <a:rPr lang="ja-JP" altLang="en-US" sz="3200" dirty="0">
                <a:latin typeface="+mn-ea"/>
                <a:cs typeface="Times New Roman" panose="02020603050405020304" pitchFamily="18" charset="0"/>
              </a:rPr>
              <a:t>・・</a:t>
            </a:r>
            <a:endParaRPr lang="en-US" altLang="ja-JP" sz="3200" dirty="0">
              <a:latin typeface="+mn-ea"/>
              <a:cs typeface="Times New Roman" panose="02020603050405020304" pitchFamily="18" charset="0"/>
            </a:endParaRPr>
          </a:p>
        </p:txBody>
      </p:sp>
      <p:grpSp>
        <p:nvGrpSpPr>
          <p:cNvPr id="4" name="グループ化 3">
            <a:extLst>
              <a:ext uri="{FF2B5EF4-FFF2-40B4-BE49-F238E27FC236}">
                <a16:creationId xmlns:a16="http://schemas.microsoft.com/office/drawing/2014/main" id="{DD83A5B8-4491-430B-89E8-4C73E5B97080}"/>
              </a:ext>
            </a:extLst>
          </p:cNvPr>
          <p:cNvGrpSpPr/>
          <p:nvPr/>
        </p:nvGrpSpPr>
        <p:grpSpPr>
          <a:xfrm>
            <a:off x="0" y="3377702"/>
            <a:ext cx="11871157" cy="2945971"/>
            <a:chOff x="266642" y="3636318"/>
            <a:chExt cx="8610715" cy="2945971"/>
          </a:xfrm>
        </p:grpSpPr>
        <p:grpSp>
          <p:nvGrpSpPr>
            <p:cNvPr id="3" name="グループ化 2">
              <a:extLst>
                <a:ext uri="{FF2B5EF4-FFF2-40B4-BE49-F238E27FC236}">
                  <a16:creationId xmlns:a16="http://schemas.microsoft.com/office/drawing/2014/main" id="{2D3F337B-A1CF-419C-99BC-9375ECDB9B68}"/>
                </a:ext>
              </a:extLst>
            </p:cNvPr>
            <p:cNvGrpSpPr/>
            <p:nvPr/>
          </p:nvGrpSpPr>
          <p:grpSpPr>
            <a:xfrm>
              <a:off x="315196" y="3896204"/>
              <a:ext cx="8502409" cy="2686085"/>
              <a:chOff x="315196" y="3867427"/>
              <a:chExt cx="8502409" cy="2686085"/>
            </a:xfrm>
          </p:grpSpPr>
          <p:sp>
            <p:nvSpPr>
              <p:cNvPr id="10" name="テキスト ボックス 9">
                <a:extLst>
                  <a:ext uri="{FF2B5EF4-FFF2-40B4-BE49-F238E27FC236}">
                    <a16:creationId xmlns:a16="http://schemas.microsoft.com/office/drawing/2014/main" id="{7E262EE0-52AE-4CE7-893E-3B6CA2CEC0B7}"/>
                  </a:ext>
                </a:extLst>
              </p:cNvPr>
              <p:cNvSpPr txBox="1"/>
              <p:nvPr/>
            </p:nvSpPr>
            <p:spPr>
              <a:xfrm>
                <a:off x="315196" y="3867427"/>
                <a:ext cx="8502409" cy="584775"/>
              </a:xfrm>
              <a:prstGeom prst="rect">
                <a:avLst/>
              </a:prstGeom>
              <a:noFill/>
              <a:ln w="38100">
                <a:noFill/>
              </a:ln>
            </p:spPr>
            <p:txBody>
              <a:bodyPr wrap="square" rtlCol="0">
                <a:spAutoFit/>
              </a:bodyPr>
              <a:lstStyle/>
              <a:p>
                <a:pPr algn="just">
                  <a:buClr>
                    <a:schemeClr val="tx1"/>
                  </a:buClr>
                  <a:defRPr/>
                </a:pPr>
                <a:r>
                  <a:rPr lang="ja-JP" altLang="en-US" sz="3200" dirty="0">
                    <a:latin typeface="+mn-ea"/>
                    <a:cs typeface="Times New Roman" panose="02020603050405020304" pitchFamily="18" charset="0"/>
                  </a:rPr>
                  <a:t>平均</a:t>
                </a:r>
                <a:r>
                  <a:rPr lang="en-US" altLang="ja-JP" sz="3200" dirty="0">
                    <a:latin typeface="+mn-ea"/>
                    <a:cs typeface="Times New Roman" panose="02020603050405020304" pitchFamily="18" charset="0"/>
                  </a:rPr>
                  <a:t>4</a:t>
                </a:r>
                <a:r>
                  <a:rPr lang="ja-JP" altLang="en-US" sz="3200" dirty="0">
                    <a:latin typeface="+mn-ea"/>
                    <a:cs typeface="Times New Roman" panose="02020603050405020304" pitchFamily="18" charset="0"/>
                  </a:rPr>
                  <a:t>以上の場合：希望者は難関大学の学生による</a:t>
                </a:r>
                <a:r>
                  <a:rPr lang="ja-JP" altLang="en-US" sz="3200" dirty="0">
                    <a:solidFill>
                      <a:srgbClr val="0070C0"/>
                    </a:solidFill>
                    <a:latin typeface="+mn-ea"/>
                    <a:cs typeface="Times New Roman" panose="02020603050405020304" pitchFamily="18" charset="0"/>
                  </a:rPr>
                  <a:t>個別指導</a:t>
                </a:r>
                <a:endParaRPr lang="en-US" altLang="ja-JP" sz="3200" dirty="0">
                  <a:solidFill>
                    <a:srgbClr val="0070C0"/>
                  </a:solidFill>
                  <a:latin typeface="+mn-ea"/>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4FB77B0E-679F-48F3-858D-A39CD3554D3A}"/>
                  </a:ext>
                </a:extLst>
              </p:cNvPr>
              <p:cNvSpPr txBox="1"/>
              <p:nvPr/>
            </p:nvSpPr>
            <p:spPr>
              <a:xfrm>
                <a:off x="320868" y="4491409"/>
                <a:ext cx="8324368" cy="2062103"/>
              </a:xfrm>
              <a:prstGeom prst="rect">
                <a:avLst/>
              </a:prstGeom>
              <a:noFill/>
              <a:ln w="38100">
                <a:noFill/>
              </a:ln>
            </p:spPr>
            <p:txBody>
              <a:bodyPr wrap="square" rtlCol="0">
                <a:spAutoFit/>
              </a:bodyPr>
              <a:lstStyle/>
              <a:p>
                <a:pPr algn="just">
                  <a:buClr>
                    <a:schemeClr val="tx1"/>
                  </a:buClr>
                  <a:defRPr/>
                </a:pPr>
                <a:r>
                  <a:rPr lang="ja-JP" altLang="en-US" sz="3200" dirty="0">
                    <a:latin typeface="+mn-ea"/>
                    <a:cs typeface="Times New Roman" panose="02020603050405020304" pitchFamily="18" charset="0"/>
                  </a:rPr>
                  <a:t>平均</a:t>
                </a:r>
                <a:r>
                  <a:rPr lang="en-US" altLang="ja-JP" sz="3200" dirty="0">
                    <a:latin typeface="+mn-ea"/>
                    <a:cs typeface="Times New Roman" panose="02020603050405020304" pitchFamily="18" charset="0"/>
                  </a:rPr>
                  <a:t>3</a:t>
                </a:r>
                <a:r>
                  <a:rPr lang="ja-JP" altLang="en-US" sz="3200" dirty="0">
                    <a:latin typeface="+mn-ea"/>
                    <a:cs typeface="Times New Roman" panose="02020603050405020304" pitchFamily="18" charset="0"/>
                  </a:rPr>
                  <a:t>未満の場合：指導者が</a:t>
                </a:r>
                <a:r>
                  <a:rPr lang="ja-JP" altLang="en-US" sz="3200">
                    <a:solidFill>
                      <a:srgbClr val="0070C0"/>
                    </a:solidFill>
                    <a:latin typeface="+mn-ea"/>
                    <a:cs typeface="Times New Roman" panose="02020603050405020304" pitchFamily="18" charset="0"/>
                  </a:rPr>
                  <a:t>学習管理</a:t>
                </a:r>
                <a:endParaRPr lang="en-US" altLang="ja-JP" sz="3200" dirty="0">
                  <a:solidFill>
                    <a:srgbClr val="0070C0"/>
                  </a:solidFill>
                  <a:latin typeface="+mn-ea"/>
                  <a:cs typeface="Times New Roman" panose="02020603050405020304" pitchFamily="18" charset="0"/>
                </a:endParaRPr>
              </a:p>
              <a:p>
                <a:pPr algn="just">
                  <a:buClr>
                    <a:schemeClr val="tx1"/>
                  </a:buClr>
                  <a:defRPr/>
                </a:pPr>
                <a:r>
                  <a:rPr lang="ja-JP" altLang="en-US" sz="3200">
                    <a:solidFill>
                      <a:srgbClr val="0070C0"/>
                    </a:solidFill>
                    <a:latin typeface="+mn-ea"/>
                    <a:cs typeface="Times New Roman" panose="02020603050405020304" pitchFamily="18" charset="0"/>
                  </a:rPr>
                  <a:t>　</a:t>
                </a:r>
                <a:r>
                  <a:rPr lang="ja-JP" altLang="en-US" sz="3200" dirty="0">
                    <a:solidFill>
                      <a:srgbClr val="0070C0"/>
                    </a:solidFill>
                    <a:latin typeface="+mn-ea"/>
                    <a:cs typeface="Times New Roman" panose="02020603050405020304" pitchFamily="18" charset="0"/>
                  </a:rPr>
                  <a:t>　</a:t>
                </a:r>
                <a:r>
                  <a:rPr lang="ja-JP" altLang="en-US" sz="3200">
                    <a:latin typeface="+mn-ea"/>
                    <a:cs typeface="Times New Roman" panose="02020603050405020304" pitchFamily="18" charset="0"/>
                  </a:rPr>
                  <a:t>①</a:t>
                </a:r>
                <a:r>
                  <a:rPr lang="ja-JP" altLang="en-US" sz="3200" dirty="0">
                    <a:latin typeface="+mn-ea"/>
                    <a:cs typeface="Times New Roman" panose="02020603050405020304" pitchFamily="18" charset="0"/>
                  </a:rPr>
                  <a:t>次回まで</a:t>
                </a:r>
                <a:r>
                  <a:rPr lang="ja-JP" altLang="en-US" sz="3200">
                    <a:latin typeface="+mn-ea"/>
                    <a:cs typeface="Times New Roman" panose="02020603050405020304" pitchFamily="18" charset="0"/>
                  </a:rPr>
                  <a:t>の課題提出し，困難箇所</a:t>
                </a:r>
                <a:r>
                  <a:rPr lang="ja-JP" altLang="en-US" sz="3200" dirty="0">
                    <a:latin typeface="+mn-ea"/>
                    <a:cs typeface="Times New Roman" panose="02020603050405020304" pitchFamily="18" charset="0"/>
                  </a:rPr>
                  <a:t>を明確</a:t>
                </a:r>
                <a:r>
                  <a:rPr lang="ja-JP" altLang="en-US" sz="3200">
                    <a:latin typeface="+mn-ea"/>
                    <a:cs typeface="Times New Roman" panose="02020603050405020304" pitchFamily="18" charset="0"/>
                  </a:rPr>
                  <a:t>にし克服して</a:t>
                </a:r>
                <a:endParaRPr lang="en-US" altLang="ja-JP" sz="3200" dirty="0">
                  <a:latin typeface="+mn-ea"/>
                  <a:cs typeface="Times New Roman" panose="02020603050405020304" pitchFamily="18" charset="0"/>
                </a:endParaRPr>
              </a:p>
              <a:p>
                <a:pPr algn="just">
                  <a:buClr>
                    <a:schemeClr val="tx1"/>
                  </a:buClr>
                  <a:defRPr/>
                </a:pPr>
                <a:r>
                  <a:rPr lang="ja-JP" altLang="en-US" sz="3200">
                    <a:latin typeface="+mn-ea"/>
                    <a:cs typeface="Times New Roman" panose="02020603050405020304" pitchFamily="18" charset="0"/>
                  </a:rPr>
                  <a:t>　　②国語・</a:t>
                </a:r>
                <a:r>
                  <a:rPr lang="ja-JP" altLang="en-US" sz="3200" dirty="0">
                    <a:latin typeface="+mn-ea"/>
                    <a:cs typeface="Times New Roman" panose="02020603050405020304" pitchFamily="18" charset="0"/>
                  </a:rPr>
                  <a:t>数学・英語などは理解できていない</a:t>
                </a:r>
                <a:r>
                  <a:rPr lang="ja-JP" altLang="en-US" sz="3200">
                    <a:latin typeface="+mn-ea"/>
                    <a:cs typeface="Times New Roman" panose="02020603050405020304" pitchFamily="18" charset="0"/>
                  </a:rPr>
                  <a:t>部分まで</a:t>
                </a:r>
                <a:endParaRPr lang="en-US" altLang="ja-JP" sz="3200" dirty="0">
                  <a:latin typeface="+mn-ea"/>
                  <a:cs typeface="Times New Roman" panose="02020603050405020304" pitchFamily="18" charset="0"/>
                </a:endParaRPr>
              </a:p>
              <a:p>
                <a:pPr algn="just">
                  <a:buClr>
                    <a:schemeClr val="tx1"/>
                  </a:buClr>
                  <a:defRPr/>
                </a:pPr>
                <a:r>
                  <a:rPr lang="en-US" altLang="ja-JP" sz="3200" dirty="0">
                    <a:latin typeface="+mn-ea"/>
                    <a:cs typeface="Times New Roman" panose="02020603050405020304" pitchFamily="18" charset="0"/>
                  </a:rPr>
                  <a:t>         </a:t>
                </a:r>
                <a:r>
                  <a:rPr lang="ja-JP" altLang="en-US" sz="3200">
                    <a:latin typeface="+mn-ea"/>
                    <a:cs typeface="Times New Roman" panose="02020603050405020304" pitchFamily="18" charset="0"/>
                  </a:rPr>
                  <a:t>戻って学習のやり直し</a:t>
                </a:r>
                <a:endParaRPr lang="en-US" altLang="ja-JP" sz="3200" dirty="0">
                  <a:latin typeface="+mn-ea"/>
                  <a:cs typeface="Times New Roman" panose="02020603050405020304" pitchFamily="18" charset="0"/>
                </a:endParaRPr>
              </a:p>
            </p:txBody>
          </p:sp>
        </p:grpSp>
        <p:sp>
          <p:nvSpPr>
            <p:cNvPr id="16" name="正方形/長方形 15">
              <a:extLst>
                <a:ext uri="{FF2B5EF4-FFF2-40B4-BE49-F238E27FC236}">
                  <a16:creationId xmlns:a16="http://schemas.microsoft.com/office/drawing/2014/main" id="{7555AAD7-9930-4179-A9A3-1F2E1573CC37}"/>
                </a:ext>
              </a:extLst>
            </p:cNvPr>
            <p:cNvSpPr/>
            <p:nvPr/>
          </p:nvSpPr>
          <p:spPr>
            <a:xfrm>
              <a:off x="266642" y="3636318"/>
              <a:ext cx="8610715" cy="292149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dirty="0">
                <a:latin typeface="+mn-ea"/>
              </a:endParaRPr>
            </a:p>
          </p:txBody>
        </p:sp>
      </p:grpSp>
      <p:sp>
        <p:nvSpPr>
          <p:cNvPr id="15" name="タイトル 1">
            <a:extLst>
              <a:ext uri="{FF2B5EF4-FFF2-40B4-BE49-F238E27FC236}">
                <a16:creationId xmlns:a16="http://schemas.microsoft.com/office/drawing/2014/main" id="{1E7FFEF5-17CF-4F48-8CF8-C10C4BADA814}"/>
              </a:ext>
            </a:extLst>
          </p:cNvPr>
          <p:cNvSpPr txBox="1">
            <a:spLocks/>
          </p:cNvSpPr>
          <p:nvPr/>
        </p:nvSpPr>
        <p:spPr>
          <a:xfrm>
            <a:off x="838200" y="365126"/>
            <a:ext cx="10515600" cy="90606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t>学習活動　</a:t>
            </a:r>
            <a:r>
              <a:rPr lang="en-US" altLang="ja-JP" dirty="0"/>
              <a:t>〜</a:t>
            </a:r>
            <a:r>
              <a:rPr lang="ja-JP" altLang="en-US"/>
              <a:t>指導方法</a:t>
            </a:r>
            <a:r>
              <a:rPr lang="en-US" altLang="ja-JP" dirty="0"/>
              <a:t>〜</a:t>
            </a:r>
            <a:endParaRPr lang="ja-JP" altLang="en-US"/>
          </a:p>
        </p:txBody>
      </p:sp>
    </p:spTree>
    <p:extLst>
      <p:ext uri="{BB962C8B-B14F-4D97-AF65-F5344CB8AC3E}">
        <p14:creationId xmlns:p14="http://schemas.microsoft.com/office/powerpoint/2010/main" val="1327040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9F90570-A5D0-4633-BBC8-E4FBA70D91F4}"/>
              </a:ext>
            </a:extLst>
          </p:cNvPr>
          <p:cNvGrpSpPr/>
          <p:nvPr/>
        </p:nvGrpSpPr>
        <p:grpSpPr>
          <a:xfrm>
            <a:off x="673770" y="1760461"/>
            <a:ext cx="10539662" cy="4662430"/>
            <a:chOff x="815984" y="1774860"/>
            <a:chExt cx="7500833" cy="4662430"/>
          </a:xfrm>
        </p:grpSpPr>
        <p:sp>
          <p:nvSpPr>
            <p:cNvPr id="5" name="テキスト ボックス 4">
              <a:extLst>
                <a:ext uri="{FF2B5EF4-FFF2-40B4-BE49-F238E27FC236}">
                  <a16:creationId xmlns:a16="http://schemas.microsoft.com/office/drawing/2014/main" id="{F88679B0-135D-439C-A030-560AB3BA9719}"/>
                </a:ext>
              </a:extLst>
            </p:cNvPr>
            <p:cNvSpPr txBox="1"/>
            <p:nvPr/>
          </p:nvSpPr>
          <p:spPr>
            <a:xfrm>
              <a:off x="815984" y="1774860"/>
              <a:ext cx="5239412" cy="1077218"/>
            </a:xfrm>
            <a:prstGeom prst="rect">
              <a:avLst/>
            </a:prstGeom>
            <a:noFill/>
            <a:ln w="38100">
              <a:noFill/>
            </a:ln>
          </p:spPr>
          <p:txBody>
            <a:bodyPr wrap="square" rtlCol="0">
              <a:spAutoFit/>
            </a:bodyPr>
            <a:lstStyle/>
            <a:p>
              <a:pPr algn="ctr">
                <a:defRPr/>
              </a:pPr>
              <a:r>
                <a:rPr lang="ja-JP" altLang="en-US" sz="3200" dirty="0">
                  <a:latin typeface="+mn-ea"/>
                  <a:cs typeface="Times New Roman" panose="02020603050405020304" pitchFamily="18" charset="0"/>
                </a:rPr>
                <a:t>自宅学習課題の確認：進捗状況確認</a:t>
              </a:r>
              <a:endParaRPr lang="en-US" altLang="ja-JP" sz="3200" dirty="0">
                <a:latin typeface="+mn-ea"/>
                <a:cs typeface="Times New Roman" panose="02020603050405020304" pitchFamily="18" charset="0"/>
              </a:endParaRPr>
            </a:p>
          </p:txBody>
        </p:sp>
        <p:sp>
          <p:nvSpPr>
            <p:cNvPr id="6" name="テキスト ボックス 5">
              <a:extLst>
                <a:ext uri="{FF2B5EF4-FFF2-40B4-BE49-F238E27FC236}">
                  <a16:creationId xmlns:a16="http://schemas.microsoft.com/office/drawing/2014/main" id="{C36DB9EF-314F-4BF3-9249-944E116905C4}"/>
                </a:ext>
              </a:extLst>
            </p:cNvPr>
            <p:cNvSpPr txBox="1"/>
            <p:nvPr/>
          </p:nvSpPr>
          <p:spPr>
            <a:xfrm>
              <a:off x="815984" y="3481636"/>
              <a:ext cx="7500833" cy="1077218"/>
            </a:xfrm>
            <a:prstGeom prst="rect">
              <a:avLst/>
            </a:prstGeom>
            <a:noFill/>
            <a:ln w="38100">
              <a:noFill/>
            </a:ln>
          </p:spPr>
          <p:txBody>
            <a:bodyPr wrap="square" rtlCol="0">
              <a:spAutoFit/>
            </a:bodyPr>
            <a:lstStyle/>
            <a:p>
              <a:pPr algn="ctr">
                <a:defRPr/>
              </a:pPr>
              <a:r>
                <a:rPr lang="ja-JP" altLang="en-US" sz="3200" dirty="0">
                  <a:latin typeface="+mn-ea"/>
                  <a:cs typeface="Times New Roman" panose="02020603050405020304" pitchFamily="18" charset="0"/>
                </a:rPr>
                <a:t>学習指導：自宅学習の振り返り，できない問題の確認</a:t>
              </a:r>
              <a:endParaRPr lang="en-US" altLang="ja-JP" sz="3200" dirty="0">
                <a:latin typeface="+mn-ea"/>
                <a:cs typeface="Times New Roman" panose="02020603050405020304" pitchFamily="18" charset="0"/>
              </a:endParaRPr>
            </a:p>
          </p:txBody>
        </p:sp>
        <p:sp>
          <p:nvSpPr>
            <p:cNvPr id="7" name="テキスト ボックス 6">
              <a:extLst>
                <a:ext uri="{FF2B5EF4-FFF2-40B4-BE49-F238E27FC236}">
                  <a16:creationId xmlns:a16="http://schemas.microsoft.com/office/drawing/2014/main" id="{163A497B-B79A-4D92-AD16-C1D94BF2D87F}"/>
                </a:ext>
              </a:extLst>
            </p:cNvPr>
            <p:cNvSpPr txBox="1"/>
            <p:nvPr/>
          </p:nvSpPr>
          <p:spPr>
            <a:xfrm>
              <a:off x="933005" y="5360072"/>
              <a:ext cx="6783078" cy="1077218"/>
            </a:xfrm>
            <a:prstGeom prst="rect">
              <a:avLst/>
            </a:prstGeom>
            <a:noFill/>
            <a:ln w="38100">
              <a:noFill/>
            </a:ln>
          </p:spPr>
          <p:txBody>
            <a:bodyPr wrap="square" rtlCol="0">
              <a:spAutoFit/>
            </a:bodyPr>
            <a:lstStyle/>
            <a:p>
              <a:pPr algn="ctr">
                <a:defRPr/>
              </a:pPr>
              <a:r>
                <a:rPr lang="ja-JP" altLang="en-US" sz="3200" dirty="0">
                  <a:latin typeface="+mn-ea"/>
                  <a:cs typeface="Times New Roman" panose="02020603050405020304" pitchFamily="18" charset="0"/>
                </a:rPr>
                <a:t>自宅学習課題の提示：付箋を貼って範囲を決める</a:t>
              </a:r>
              <a:endParaRPr lang="en-US" altLang="ja-JP" sz="3200" dirty="0">
                <a:latin typeface="+mn-ea"/>
                <a:cs typeface="Times New Roman" panose="02020603050405020304" pitchFamily="18" charset="0"/>
              </a:endParaRPr>
            </a:p>
          </p:txBody>
        </p:sp>
        <p:sp>
          <p:nvSpPr>
            <p:cNvPr id="9" name="矢印: 下 8">
              <a:extLst>
                <a:ext uri="{FF2B5EF4-FFF2-40B4-BE49-F238E27FC236}">
                  <a16:creationId xmlns:a16="http://schemas.microsoft.com/office/drawing/2014/main" id="{851C7223-AF52-4909-B14D-F3C7DE27E0FB}"/>
                </a:ext>
              </a:extLst>
            </p:cNvPr>
            <p:cNvSpPr/>
            <p:nvPr/>
          </p:nvSpPr>
          <p:spPr>
            <a:xfrm>
              <a:off x="2266735" y="2516414"/>
              <a:ext cx="1288026" cy="5612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solidFill>
                  <a:schemeClr val="tx1"/>
                </a:solidFill>
                <a:latin typeface="+mn-ea"/>
              </a:endParaRPr>
            </a:p>
          </p:txBody>
        </p:sp>
        <p:sp>
          <p:nvSpPr>
            <p:cNvPr id="15" name="矢印: 下 14">
              <a:extLst>
                <a:ext uri="{FF2B5EF4-FFF2-40B4-BE49-F238E27FC236}">
                  <a16:creationId xmlns:a16="http://schemas.microsoft.com/office/drawing/2014/main" id="{F6303F00-AF5C-4C0C-8FF9-6E53AFDAF674}"/>
                </a:ext>
              </a:extLst>
            </p:cNvPr>
            <p:cNvSpPr/>
            <p:nvPr/>
          </p:nvSpPr>
          <p:spPr>
            <a:xfrm>
              <a:off x="2266735" y="4333527"/>
              <a:ext cx="1288026" cy="5612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solidFill>
                  <a:schemeClr val="tx1"/>
                </a:solidFill>
                <a:latin typeface="+mn-ea"/>
              </a:endParaRPr>
            </a:p>
          </p:txBody>
        </p:sp>
      </p:grpSp>
      <p:sp>
        <p:nvSpPr>
          <p:cNvPr id="12" name="タイトル 1">
            <a:extLst>
              <a:ext uri="{FF2B5EF4-FFF2-40B4-BE49-F238E27FC236}">
                <a16:creationId xmlns:a16="http://schemas.microsoft.com/office/drawing/2014/main" id="{4147540C-0D9B-BC45-B94C-562FACDDD184}"/>
              </a:ext>
            </a:extLst>
          </p:cNvPr>
          <p:cNvSpPr txBox="1">
            <a:spLocks/>
          </p:cNvSpPr>
          <p:nvPr/>
        </p:nvSpPr>
        <p:spPr>
          <a:xfrm>
            <a:off x="838200" y="365126"/>
            <a:ext cx="10515600" cy="90606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t>学習活動　</a:t>
            </a:r>
            <a:r>
              <a:rPr lang="en-US" altLang="ja-JP" dirty="0"/>
              <a:t>〜</a:t>
            </a:r>
            <a:r>
              <a:rPr lang="ja-JP" altLang="en-US"/>
              <a:t>流れ・内容</a:t>
            </a:r>
            <a:r>
              <a:rPr lang="en-US" altLang="ja-JP" dirty="0"/>
              <a:t>〜</a:t>
            </a:r>
            <a:endParaRPr lang="ja-JP" altLang="en-US"/>
          </a:p>
        </p:txBody>
      </p:sp>
    </p:spTree>
    <p:extLst>
      <p:ext uri="{BB962C8B-B14F-4D97-AF65-F5344CB8AC3E}">
        <p14:creationId xmlns:p14="http://schemas.microsoft.com/office/powerpoint/2010/main" val="603896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88679B0-135D-439C-A030-560AB3BA9719}"/>
              </a:ext>
            </a:extLst>
          </p:cNvPr>
          <p:cNvSpPr txBox="1"/>
          <p:nvPr/>
        </p:nvSpPr>
        <p:spPr>
          <a:xfrm>
            <a:off x="838200" y="1710175"/>
            <a:ext cx="8359854" cy="584775"/>
          </a:xfrm>
          <a:prstGeom prst="rect">
            <a:avLst/>
          </a:prstGeom>
          <a:noFill/>
          <a:ln w="38100">
            <a:noFill/>
          </a:ln>
        </p:spPr>
        <p:txBody>
          <a:bodyPr wrap="square" rtlCol="0">
            <a:spAutoFit/>
          </a:bodyPr>
          <a:lstStyle/>
          <a:p>
            <a:pPr>
              <a:defRPr/>
            </a:pPr>
            <a:r>
              <a:rPr lang="ja-JP" altLang="en-US" sz="3200" dirty="0">
                <a:latin typeface="+mn-ea"/>
                <a:cs typeface="Times New Roman" panose="02020603050405020304" pitchFamily="18" charset="0"/>
              </a:rPr>
              <a:t>当日行う課題や内容を子どもたち自身で決定</a:t>
            </a:r>
            <a:endParaRPr lang="en-US" altLang="ja-JP" sz="3200" dirty="0">
              <a:latin typeface="+mn-ea"/>
              <a:cs typeface="Times New Roman" panose="02020603050405020304" pitchFamily="18" charset="0"/>
            </a:endParaRPr>
          </a:p>
        </p:txBody>
      </p:sp>
      <p:sp>
        <p:nvSpPr>
          <p:cNvPr id="6" name="テキスト ボックス 5">
            <a:extLst>
              <a:ext uri="{FF2B5EF4-FFF2-40B4-BE49-F238E27FC236}">
                <a16:creationId xmlns:a16="http://schemas.microsoft.com/office/drawing/2014/main" id="{C36DB9EF-314F-4BF3-9249-944E116905C4}"/>
              </a:ext>
            </a:extLst>
          </p:cNvPr>
          <p:cNvSpPr txBox="1"/>
          <p:nvPr/>
        </p:nvSpPr>
        <p:spPr>
          <a:xfrm>
            <a:off x="838201" y="3543269"/>
            <a:ext cx="11145252" cy="1077218"/>
          </a:xfrm>
          <a:prstGeom prst="rect">
            <a:avLst/>
          </a:prstGeom>
          <a:noFill/>
          <a:ln w="38100">
            <a:noFill/>
          </a:ln>
        </p:spPr>
        <p:txBody>
          <a:bodyPr wrap="square" rtlCol="0">
            <a:spAutoFit/>
          </a:bodyPr>
          <a:lstStyle/>
          <a:p>
            <a:pPr>
              <a:defRPr/>
            </a:pPr>
            <a:r>
              <a:rPr lang="ja-JP" altLang="en-US" sz="3200" dirty="0">
                <a:latin typeface="+mn-ea"/>
                <a:cs typeface="Times New Roman" panose="02020603050405020304" pitchFamily="18" charset="0"/>
              </a:rPr>
              <a:t>個人でそれぞれ課題に</a:t>
            </a:r>
            <a:r>
              <a:rPr lang="ja-JP" altLang="en-US" sz="3200">
                <a:latin typeface="+mn-ea"/>
                <a:cs typeface="Times New Roman" panose="02020603050405020304" pitchFamily="18" charset="0"/>
              </a:rPr>
              <a:t>取り組み，</a:t>
            </a:r>
            <a:endParaRPr lang="en-US" altLang="ja-JP" sz="3200" dirty="0">
              <a:latin typeface="+mn-ea"/>
              <a:cs typeface="Times New Roman" panose="02020603050405020304" pitchFamily="18" charset="0"/>
            </a:endParaRPr>
          </a:p>
          <a:p>
            <a:pPr>
              <a:defRPr/>
            </a:pPr>
            <a:r>
              <a:rPr lang="ja-JP" altLang="en-US" sz="3200">
                <a:latin typeface="+mn-ea"/>
                <a:cs typeface="Times New Roman" panose="02020603050405020304" pitchFamily="18" charset="0"/>
              </a:rPr>
              <a:t>できない</a:t>
            </a:r>
            <a:r>
              <a:rPr lang="ja-JP" altLang="en-US" sz="3200" dirty="0">
                <a:latin typeface="+mn-ea"/>
                <a:cs typeface="Times New Roman" panose="02020603050405020304" pitchFamily="18" charset="0"/>
              </a:rPr>
              <a:t>部分は指導者と画面上で情報共有しながら解決</a:t>
            </a:r>
            <a:endParaRPr lang="en-US" altLang="ja-JP" sz="3200" dirty="0">
              <a:latin typeface="+mn-ea"/>
              <a:cs typeface="Times New Roman" panose="02020603050405020304" pitchFamily="18" charset="0"/>
            </a:endParaRPr>
          </a:p>
        </p:txBody>
      </p:sp>
      <p:sp>
        <p:nvSpPr>
          <p:cNvPr id="7" name="テキスト ボックス 6">
            <a:extLst>
              <a:ext uri="{FF2B5EF4-FFF2-40B4-BE49-F238E27FC236}">
                <a16:creationId xmlns:a16="http://schemas.microsoft.com/office/drawing/2014/main" id="{163A497B-B79A-4D92-AD16-C1D94BF2D87F}"/>
              </a:ext>
            </a:extLst>
          </p:cNvPr>
          <p:cNvSpPr txBox="1"/>
          <p:nvPr/>
        </p:nvSpPr>
        <p:spPr>
          <a:xfrm>
            <a:off x="838200" y="5576418"/>
            <a:ext cx="5809433" cy="584775"/>
          </a:xfrm>
          <a:prstGeom prst="rect">
            <a:avLst/>
          </a:prstGeom>
          <a:noFill/>
          <a:ln w="38100">
            <a:noFill/>
          </a:ln>
        </p:spPr>
        <p:txBody>
          <a:bodyPr wrap="square" rtlCol="0">
            <a:spAutoFit/>
          </a:bodyPr>
          <a:lstStyle/>
          <a:p>
            <a:pPr>
              <a:defRPr/>
            </a:pPr>
            <a:r>
              <a:rPr lang="ja-JP" altLang="en-US" sz="3200" dirty="0">
                <a:latin typeface="+mn-ea"/>
                <a:cs typeface="Times New Roman" panose="02020603050405020304" pitchFamily="18" charset="0"/>
              </a:rPr>
              <a:t>課題を終えた人から順次退出</a:t>
            </a:r>
            <a:endParaRPr lang="en-US" altLang="ja-JP" sz="3200" dirty="0">
              <a:latin typeface="+mn-ea"/>
              <a:cs typeface="Times New Roman" panose="02020603050405020304" pitchFamily="18" charset="0"/>
            </a:endParaRPr>
          </a:p>
        </p:txBody>
      </p:sp>
      <p:sp>
        <p:nvSpPr>
          <p:cNvPr id="9" name="矢印: 下 8">
            <a:extLst>
              <a:ext uri="{FF2B5EF4-FFF2-40B4-BE49-F238E27FC236}">
                <a16:creationId xmlns:a16="http://schemas.microsoft.com/office/drawing/2014/main" id="{851C7223-AF52-4909-B14D-F3C7DE27E0FB}"/>
              </a:ext>
            </a:extLst>
          </p:cNvPr>
          <p:cNvSpPr/>
          <p:nvPr/>
        </p:nvSpPr>
        <p:spPr>
          <a:xfrm>
            <a:off x="2874808" y="2566182"/>
            <a:ext cx="1288026" cy="5612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latin typeface="+mn-ea"/>
            </a:endParaRPr>
          </a:p>
        </p:txBody>
      </p:sp>
      <p:sp>
        <p:nvSpPr>
          <p:cNvPr id="15" name="矢印: 下 14">
            <a:extLst>
              <a:ext uri="{FF2B5EF4-FFF2-40B4-BE49-F238E27FC236}">
                <a16:creationId xmlns:a16="http://schemas.microsoft.com/office/drawing/2014/main" id="{F6303F00-AF5C-4C0C-8FF9-6E53AFDAF674}"/>
              </a:ext>
            </a:extLst>
          </p:cNvPr>
          <p:cNvSpPr/>
          <p:nvPr/>
        </p:nvSpPr>
        <p:spPr>
          <a:xfrm>
            <a:off x="2874808" y="4793470"/>
            <a:ext cx="1288026" cy="5612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latin typeface="+mn-ea"/>
            </a:endParaRPr>
          </a:p>
        </p:txBody>
      </p:sp>
      <p:sp>
        <p:nvSpPr>
          <p:cNvPr id="10" name="タイトル 1">
            <a:extLst>
              <a:ext uri="{FF2B5EF4-FFF2-40B4-BE49-F238E27FC236}">
                <a16:creationId xmlns:a16="http://schemas.microsoft.com/office/drawing/2014/main" id="{483A8D8F-2DBC-2347-BE01-F2C0647E07F2}"/>
              </a:ext>
            </a:extLst>
          </p:cNvPr>
          <p:cNvSpPr txBox="1">
            <a:spLocks/>
          </p:cNvSpPr>
          <p:nvPr/>
        </p:nvSpPr>
        <p:spPr>
          <a:xfrm>
            <a:off x="838200" y="365126"/>
            <a:ext cx="10515600" cy="90606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t>学習活動　</a:t>
            </a:r>
            <a:r>
              <a:rPr lang="en-US" altLang="ja-JP" dirty="0"/>
              <a:t>〜</a:t>
            </a:r>
            <a:r>
              <a:rPr lang="ja-JP" altLang="en-US"/>
              <a:t>オンライン指導</a:t>
            </a:r>
            <a:r>
              <a:rPr lang="en-US" altLang="ja-JP" dirty="0"/>
              <a:t>〜</a:t>
            </a:r>
            <a:endParaRPr lang="ja-JP" altLang="en-US"/>
          </a:p>
        </p:txBody>
      </p:sp>
    </p:spTree>
    <p:extLst>
      <p:ext uri="{BB962C8B-B14F-4D97-AF65-F5344CB8AC3E}">
        <p14:creationId xmlns:p14="http://schemas.microsoft.com/office/powerpoint/2010/main" val="1826010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3E87D4-3233-1F4B-9526-14B6AB6F3215}"/>
              </a:ext>
            </a:extLst>
          </p:cNvPr>
          <p:cNvSpPr>
            <a:spLocks noGrp="1"/>
          </p:cNvSpPr>
          <p:nvPr>
            <p:ph type="title"/>
          </p:nvPr>
        </p:nvSpPr>
        <p:spPr/>
        <p:txBody>
          <a:bodyPr/>
          <a:lstStyle/>
          <a:p>
            <a:r>
              <a:rPr kumimoji="1" lang="ja-JP" altLang="en-US"/>
              <a:t>野球界の活性化　</a:t>
            </a:r>
            <a:r>
              <a:rPr kumimoji="1" lang="en-US" altLang="ja-JP" dirty="0"/>
              <a:t>〜</a:t>
            </a:r>
            <a:r>
              <a:rPr kumimoji="1" lang="ja-JP" altLang="en-US"/>
              <a:t>野球をはじめる</a:t>
            </a:r>
            <a:r>
              <a:rPr kumimoji="1" lang="en-US" altLang="ja-JP" dirty="0"/>
              <a:t>〜</a:t>
            </a:r>
            <a:endParaRPr kumimoji="1" lang="ja-JP" altLang="en-US"/>
          </a:p>
        </p:txBody>
      </p:sp>
      <p:sp>
        <p:nvSpPr>
          <p:cNvPr id="4" name="正方形/長方形 3">
            <a:extLst>
              <a:ext uri="{FF2B5EF4-FFF2-40B4-BE49-F238E27FC236}">
                <a16:creationId xmlns:a16="http://schemas.microsoft.com/office/drawing/2014/main" id="{ACEF14E9-5F12-7A4C-AF9D-207CB66640BC}"/>
              </a:ext>
            </a:extLst>
          </p:cNvPr>
          <p:cNvSpPr/>
          <p:nvPr/>
        </p:nvSpPr>
        <p:spPr>
          <a:xfrm>
            <a:off x="838200" y="1690688"/>
            <a:ext cx="7571303" cy="1077218"/>
          </a:xfrm>
          <a:prstGeom prst="rect">
            <a:avLst/>
          </a:prstGeom>
        </p:spPr>
        <p:txBody>
          <a:bodyPr wrap="none">
            <a:spAutoFit/>
          </a:bodyPr>
          <a:lstStyle/>
          <a:p>
            <a:r>
              <a:rPr lang="ja-JP" altLang="en-US" sz="3200"/>
              <a:t>子どもの興味喚起</a:t>
            </a:r>
            <a:endParaRPr lang="en-US" altLang="ja-JP" sz="3200" dirty="0"/>
          </a:p>
          <a:p>
            <a:r>
              <a:rPr lang="ja-JP" altLang="en-US" sz="3200"/>
              <a:t>　　→スタートプログラム（野球遊び）</a:t>
            </a:r>
          </a:p>
        </p:txBody>
      </p:sp>
      <p:sp>
        <p:nvSpPr>
          <p:cNvPr id="5" name="正方形/長方形 4">
            <a:extLst>
              <a:ext uri="{FF2B5EF4-FFF2-40B4-BE49-F238E27FC236}">
                <a16:creationId xmlns:a16="http://schemas.microsoft.com/office/drawing/2014/main" id="{6CB23C7D-2B48-3448-9BE2-3C50DEFC8D3A}"/>
              </a:ext>
            </a:extLst>
          </p:cNvPr>
          <p:cNvSpPr/>
          <p:nvPr/>
        </p:nvSpPr>
        <p:spPr>
          <a:xfrm>
            <a:off x="838199" y="3098118"/>
            <a:ext cx="8848241" cy="1569660"/>
          </a:xfrm>
          <a:prstGeom prst="rect">
            <a:avLst/>
          </a:prstGeom>
        </p:spPr>
        <p:txBody>
          <a:bodyPr wrap="square">
            <a:spAutoFit/>
          </a:bodyPr>
          <a:lstStyle/>
          <a:p>
            <a:r>
              <a:rPr lang="ja-JP" altLang="en-US" sz="3200"/>
              <a:t>親に安心してもらう</a:t>
            </a:r>
            <a:endParaRPr lang="en-US" altLang="ja-JP" sz="3200" dirty="0"/>
          </a:p>
          <a:p>
            <a:r>
              <a:rPr lang="ja-JP" altLang="en-US" sz="3200"/>
              <a:t>　　→子どもが生き生きと活動する姿</a:t>
            </a:r>
            <a:endParaRPr lang="en-US" altLang="ja-JP" sz="3200" dirty="0"/>
          </a:p>
          <a:p>
            <a:r>
              <a:rPr lang="ja-JP" altLang="en-US" sz="3200"/>
              <a:t>　　→野球と勉強が両立できる</a:t>
            </a:r>
            <a:endParaRPr lang="en-US" altLang="ja-JP" sz="3200" dirty="0"/>
          </a:p>
        </p:txBody>
      </p:sp>
      <p:sp>
        <p:nvSpPr>
          <p:cNvPr id="6" name="正方形/長方形 5">
            <a:extLst>
              <a:ext uri="{FF2B5EF4-FFF2-40B4-BE49-F238E27FC236}">
                <a16:creationId xmlns:a16="http://schemas.microsoft.com/office/drawing/2014/main" id="{76368F08-0D6F-EC47-A74D-168CCF48676D}"/>
              </a:ext>
            </a:extLst>
          </p:cNvPr>
          <p:cNvSpPr/>
          <p:nvPr/>
        </p:nvSpPr>
        <p:spPr>
          <a:xfrm>
            <a:off x="1294399" y="5470163"/>
            <a:ext cx="8392041" cy="584775"/>
          </a:xfrm>
          <a:prstGeom prst="rect">
            <a:avLst/>
          </a:prstGeom>
        </p:spPr>
        <p:txBody>
          <a:bodyPr wrap="none">
            <a:spAutoFit/>
          </a:bodyPr>
          <a:lstStyle/>
          <a:p>
            <a:r>
              <a:rPr lang="ja-JP" altLang="en-US" sz="3200"/>
              <a:t>子どもの健全育成を理念に掲げる指導者育成</a:t>
            </a:r>
          </a:p>
        </p:txBody>
      </p:sp>
      <p:sp>
        <p:nvSpPr>
          <p:cNvPr id="9" name="正方形/長方形 8">
            <a:extLst>
              <a:ext uri="{FF2B5EF4-FFF2-40B4-BE49-F238E27FC236}">
                <a16:creationId xmlns:a16="http://schemas.microsoft.com/office/drawing/2014/main" id="{1C76E66B-838D-1744-B417-0EDD34E27D43}"/>
              </a:ext>
            </a:extLst>
          </p:cNvPr>
          <p:cNvSpPr/>
          <p:nvPr/>
        </p:nvSpPr>
        <p:spPr>
          <a:xfrm>
            <a:off x="838199" y="1690688"/>
            <a:ext cx="9685150" cy="29770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a:extLst>
              <a:ext uri="{FF2B5EF4-FFF2-40B4-BE49-F238E27FC236}">
                <a16:creationId xmlns:a16="http://schemas.microsoft.com/office/drawing/2014/main" id="{35397EE1-2340-AF4C-9953-3E2849F9149F}"/>
              </a:ext>
            </a:extLst>
          </p:cNvPr>
          <p:cNvSpPr/>
          <p:nvPr/>
        </p:nvSpPr>
        <p:spPr>
          <a:xfrm>
            <a:off x="4386020" y="4698958"/>
            <a:ext cx="728421" cy="635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A9962DA-F1EE-CE4F-BCB0-73D9B35AD5B4}"/>
              </a:ext>
            </a:extLst>
          </p:cNvPr>
          <p:cNvSpPr/>
          <p:nvPr/>
        </p:nvSpPr>
        <p:spPr>
          <a:xfrm>
            <a:off x="1294399" y="6136773"/>
            <a:ext cx="9600580" cy="584775"/>
          </a:xfrm>
          <a:prstGeom prst="rect">
            <a:avLst/>
          </a:prstGeom>
        </p:spPr>
        <p:txBody>
          <a:bodyPr wrap="square">
            <a:spAutoFit/>
          </a:bodyPr>
          <a:lstStyle/>
          <a:p>
            <a:r>
              <a:rPr lang="ja-JP" altLang="en-US" sz="3200"/>
              <a:t>勉強と野球を両立している知的アスリートの関わり</a:t>
            </a:r>
          </a:p>
        </p:txBody>
      </p:sp>
    </p:spTree>
    <p:extLst>
      <p:ext uri="{BB962C8B-B14F-4D97-AF65-F5344CB8AC3E}">
        <p14:creationId xmlns:p14="http://schemas.microsoft.com/office/powerpoint/2010/main" val="3503801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24A57276-3BC0-4B5F-8649-92705508C26B}"/>
              </a:ext>
            </a:extLst>
          </p:cNvPr>
          <p:cNvCxnSpPr>
            <a:cxnSpLocks/>
          </p:cNvCxnSpPr>
          <p:nvPr/>
        </p:nvCxnSpPr>
        <p:spPr>
          <a:xfrm flipV="1">
            <a:off x="3935180" y="1192594"/>
            <a:ext cx="0" cy="5476061"/>
          </a:xfrm>
          <a:prstGeom prst="line">
            <a:avLst/>
          </a:prstGeom>
          <a:ln w="3810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 name="グループ化 1">
            <a:extLst>
              <a:ext uri="{FF2B5EF4-FFF2-40B4-BE49-F238E27FC236}">
                <a16:creationId xmlns:a16="http://schemas.microsoft.com/office/drawing/2014/main" id="{F1598688-5F03-4A51-8A74-5D2FB920E14E}"/>
              </a:ext>
            </a:extLst>
          </p:cNvPr>
          <p:cNvGrpSpPr/>
          <p:nvPr/>
        </p:nvGrpSpPr>
        <p:grpSpPr>
          <a:xfrm>
            <a:off x="18962" y="1066076"/>
            <a:ext cx="3731479" cy="3635234"/>
            <a:chOff x="83126" y="1112257"/>
            <a:chExt cx="3731479" cy="3635234"/>
          </a:xfrm>
        </p:grpSpPr>
        <p:pic>
          <p:nvPicPr>
            <p:cNvPr id="6" name="image1.png" descr="グラフ, 円グラフ&#10;&#10;自動的に生成された説明">
              <a:extLst>
                <a:ext uri="{FF2B5EF4-FFF2-40B4-BE49-F238E27FC236}">
                  <a16:creationId xmlns:a16="http://schemas.microsoft.com/office/drawing/2014/main" id="{7B847863-D8B2-494A-BE5D-7522DAA9F35E}"/>
                </a:ext>
              </a:extLst>
            </p:cNvPr>
            <p:cNvPicPr/>
            <p:nvPr/>
          </p:nvPicPr>
          <p:blipFill rotWithShape="1">
            <a:blip r:embed="rId2"/>
            <a:srcRect l="19212" t="27958" r="53592" b="9472"/>
            <a:stretch/>
          </p:blipFill>
          <p:spPr>
            <a:xfrm>
              <a:off x="83126" y="1112257"/>
              <a:ext cx="3731479" cy="3635234"/>
            </a:xfrm>
            <a:prstGeom prst="rect">
              <a:avLst/>
            </a:prstGeom>
            <a:ln/>
          </p:spPr>
        </p:pic>
        <p:sp>
          <p:nvSpPr>
            <p:cNvPr id="8" name="テキスト ボックス 7">
              <a:extLst>
                <a:ext uri="{FF2B5EF4-FFF2-40B4-BE49-F238E27FC236}">
                  <a16:creationId xmlns:a16="http://schemas.microsoft.com/office/drawing/2014/main" id="{24AAD176-2ED2-45CD-B768-7DE32EEA1596}"/>
                </a:ext>
              </a:extLst>
            </p:cNvPr>
            <p:cNvSpPr txBox="1"/>
            <p:nvPr/>
          </p:nvSpPr>
          <p:spPr>
            <a:xfrm>
              <a:off x="2469437" y="1865987"/>
              <a:ext cx="643218" cy="338554"/>
            </a:xfrm>
            <a:prstGeom prst="rect">
              <a:avLst/>
            </a:prstGeom>
            <a:solidFill>
              <a:srgbClr val="109618"/>
            </a:solidFill>
            <a:ln w="38100">
              <a:noFill/>
            </a:ln>
          </p:spPr>
          <p:txBody>
            <a:bodyPr wrap="square" rtlCol="0">
              <a:spAutoFit/>
            </a:bodyPr>
            <a:lstStyle/>
            <a:p>
              <a:pPr algn="ctr">
                <a:defRPr/>
              </a:pPr>
              <a:r>
                <a:rPr lang="en-US" altLang="ja-JP" sz="1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9.1%</a:t>
              </a:r>
            </a:p>
          </p:txBody>
        </p:sp>
        <p:sp>
          <p:nvSpPr>
            <p:cNvPr id="9" name="テキスト ボックス 8">
              <a:extLst>
                <a:ext uri="{FF2B5EF4-FFF2-40B4-BE49-F238E27FC236}">
                  <a16:creationId xmlns:a16="http://schemas.microsoft.com/office/drawing/2014/main" id="{B6269C55-16FF-4A71-8DF7-C5A1188163C9}"/>
                </a:ext>
              </a:extLst>
            </p:cNvPr>
            <p:cNvSpPr txBox="1"/>
            <p:nvPr/>
          </p:nvSpPr>
          <p:spPr>
            <a:xfrm>
              <a:off x="2791046" y="2491213"/>
              <a:ext cx="643218" cy="338554"/>
            </a:xfrm>
            <a:prstGeom prst="rect">
              <a:avLst/>
            </a:prstGeom>
            <a:solidFill>
              <a:srgbClr val="0099C6"/>
            </a:solidFill>
            <a:ln w="38100">
              <a:noFill/>
            </a:ln>
          </p:spPr>
          <p:txBody>
            <a:bodyPr wrap="square" rtlCol="0">
              <a:spAutoFit/>
            </a:bodyPr>
            <a:lstStyle/>
            <a:p>
              <a:pPr algn="ctr">
                <a:defRPr/>
              </a:pPr>
              <a:r>
                <a:rPr lang="en-US" altLang="ja-JP" sz="1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9.1%</a:t>
              </a:r>
            </a:p>
          </p:txBody>
        </p:sp>
        <p:sp>
          <p:nvSpPr>
            <p:cNvPr id="10" name="テキスト ボックス 9">
              <a:extLst>
                <a:ext uri="{FF2B5EF4-FFF2-40B4-BE49-F238E27FC236}">
                  <a16:creationId xmlns:a16="http://schemas.microsoft.com/office/drawing/2014/main" id="{12E1DBFC-2C7C-48AD-BE68-C9770942B0A8}"/>
                </a:ext>
              </a:extLst>
            </p:cNvPr>
            <p:cNvSpPr txBox="1"/>
            <p:nvPr/>
          </p:nvSpPr>
          <p:spPr>
            <a:xfrm>
              <a:off x="1582748" y="3930623"/>
              <a:ext cx="1071416" cy="400110"/>
            </a:xfrm>
            <a:prstGeom prst="rect">
              <a:avLst/>
            </a:prstGeom>
            <a:solidFill>
              <a:srgbClr val="3366CC"/>
            </a:solidFill>
            <a:ln w="38100">
              <a:noFill/>
            </a:ln>
          </p:spPr>
          <p:txBody>
            <a:bodyPr wrap="square" rtlCol="0">
              <a:spAutoFit/>
            </a:bodyPr>
            <a:lstStyle/>
            <a:p>
              <a:pPr algn="ctr">
                <a:defRPr/>
              </a:pPr>
              <a:r>
                <a:rPr lang="en-US" altLang="ja-JP" sz="20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45.5%</a:t>
              </a:r>
            </a:p>
          </p:txBody>
        </p:sp>
        <p:sp>
          <p:nvSpPr>
            <p:cNvPr id="13" name="テキスト ボックス 12">
              <a:extLst>
                <a:ext uri="{FF2B5EF4-FFF2-40B4-BE49-F238E27FC236}">
                  <a16:creationId xmlns:a16="http://schemas.microsoft.com/office/drawing/2014/main" id="{642C19BE-3C01-4E5C-A27D-D92AF0BAA0C2}"/>
                </a:ext>
              </a:extLst>
            </p:cNvPr>
            <p:cNvSpPr txBox="1"/>
            <p:nvPr/>
          </p:nvSpPr>
          <p:spPr>
            <a:xfrm>
              <a:off x="1313591" y="1477454"/>
              <a:ext cx="943397" cy="400110"/>
            </a:xfrm>
            <a:prstGeom prst="rect">
              <a:avLst/>
            </a:prstGeom>
            <a:solidFill>
              <a:srgbClr val="FF9900"/>
            </a:solidFill>
            <a:ln w="38100">
              <a:noFill/>
            </a:ln>
          </p:spPr>
          <p:txBody>
            <a:bodyPr wrap="square" rtlCol="0">
              <a:spAutoFit/>
            </a:bodyPr>
            <a:lstStyle/>
            <a:p>
              <a:pPr algn="ctr">
                <a:defRPr/>
              </a:pPr>
              <a:r>
                <a:rPr lang="en-US" altLang="ja-JP" sz="20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18.2%</a:t>
              </a:r>
            </a:p>
          </p:txBody>
        </p:sp>
        <p:sp>
          <p:nvSpPr>
            <p:cNvPr id="14" name="テキスト ボックス 13">
              <a:extLst>
                <a:ext uri="{FF2B5EF4-FFF2-40B4-BE49-F238E27FC236}">
                  <a16:creationId xmlns:a16="http://schemas.microsoft.com/office/drawing/2014/main" id="{DA7E2F14-5D57-4C34-8543-9BD0C1206003}"/>
                </a:ext>
              </a:extLst>
            </p:cNvPr>
            <p:cNvSpPr txBox="1"/>
            <p:nvPr/>
          </p:nvSpPr>
          <p:spPr>
            <a:xfrm>
              <a:off x="432821" y="2396231"/>
              <a:ext cx="943397" cy="400110"/>
            </a:xfrm>
            <a:prstGeom prst="rect">
              <a:avLst/>
            </a:prstGeom>
            <a:solidFill>
              <a:srgbClr val="DC3912"/>
            </a:solidFill>
            <a:ln w="38100">
              <a:noFill/>
            </a:ln>
          </p:spPr>
          <p:txBody>
            <a:bodyPr wrap="square" rtlCol="0">
              <a:spAutoFit/>
            </a:bodyPr>
            <a:lstStyle/>
            <a:p>
              <a:pPr algn="ctr">
                <a:defRPr/>
              </a:pPr>
              <a:r>
                <a:rPr lang="en-US" altLang="ja-JP" sz="20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18.2%</a:t>
              </a:r>
            </a:p>
          </p:txBody>
        </p:sp>
      </p:grpSp>
      <p:grpSp>
        <p:nvGrpSpPr>
          <p:cNvPr id="3" name="グループ化 2">
            <a:extLst>
              <a:ext uri="{FF2B5EF4-FFF2-40B4-BE49-F238E27FC236}">
                <a16:creationId xmlns:a16="http://schemas.microsoft.com/office/drawing/2014/main" id="{1A6410EC-A344-4FAF-B593-7D282035142B}"/>
              </a:ext>
            </a:extLst>
          </p:cNvPr>
          <p:cNvGrpSpPr/>
          <p:nvPr/>
        </p:nvGrpSpPr>
        <p:grpSpPr>
          <a:xfrm>
            <a:off x="547085" y="4701310"/>
            <a:ext cx="3203356" cy="2161849"/>
            <a:chOff x="345059" y="4789676"/>
            <a:chExt cx="2675230" cy="2161849"/>
          </a:xfrm>
        </p:grpSpPr>
        <p:sp>
          <p:nvSpPr>
            <p:cNvPr id="16" name="テキスト ボックス 15">
              <a:extLst>
                <a:ext uri="{FF2B5EF4-FFF2-40B4-BE49-F238E27FC236}">
                  <a16:creationId xmlns:a16="http://schemas.microsoft.com/office/drawing/2014/main" id="{C773BEEE-E591-4599-93E1-1255FB7B1C34}"/>
                </a:ext>
              </a:extLst>
            </p:cNvPr>
            <p:cNvSpPr txBox="1"/>
            <p:nvPr/>
          </p:nvSpPr>
          <p:spPr>
            <a:xfrm>
              <a:off x="345060" y="4789676"/>
              <a:ext cx="1911928" cy="369332"/>
            </a:xfrm>
            <a:prstGeom prst="rect">
              <a:avLst/>
            </a:prstGeom>
            <a:noFill/>
            <a:ln w="38100">
              <a:noFill/>
            </a:ln>
          </p:spPr>
          <p:txBody>
            <a:bodyPr wrap="square" rtlCol="0">
              <a:spAutoFit/>
            </a:bodyPr>
            <a:lstStyle/>
            <a:p>
              <a:pPr marL="285750" indent="-285750" algn="just">
                <a:buClr>
                  <a:srgbClr val="3366CC"/>
                </a:buClr>
                <a:buFont typeface="Wingdings" panose="05000000000000000000" pitchFamily="2" charset="2"/>
                <a:buChar char="l"/>
                <a:defRPr/>
              </a:pPr>
              <a:r>
                <a:rPr lang="ja-JP" altLang="en-US" dirty="0">
                  <a:latin typeface="+mn-ea"/>
                  <a:cs typeface="Times New Roman" panose="02020603050405020304" pitchFamily="18" charset="0"/>
                </a:rPr>
                <a:t>満足した</a:t>
              </a:r>
              <a:endParaRPr lang="en-US" altLang="ja-JP" dirty="0">
                <a:latin typeface="+mn-ea"/>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98819008-22F0-4C99-8F93-D1738FB2ED65}"/>
                </a:ext>
              </a:extLst>
            </p:cNvPr>
            <p:cNvSpPr txBox="1"/>
            <p:nvPr/>
          </p:nvSpPr>
          <p:spPr>
            <a:xfrm>
              <a:off x="345060" y="5169568"/>
              <a:ext cx="1911928" cy="369332"/>
            </a:xfrm>
            <a:prstGeom prst="rect">
              <a:avLst/>
            </a:prstGeom>
            <a:noFill/>
            <a:ln w="38100">
              <a:noFill/>
            </a:ln>
          </p:spPr>
          <p:txBody>
            <a:bodyPr wrap="square" rtlCol="0">
              <a:spAutoFit/>
            </a:bodyPr>
            <a:lstStyle/>
            <a:p>
              <a:pPr marL="285750" indent="-285750" algn="just">
                <a:buClr>
                  <a:srgbClr val="FF0000"/>
                </a:buClr>
                <a:buFont typeface="Wingdings" panose="05000000000000000000" pitchFamily="2" charset="2"/>
                <a:buChar char="l"/>
                <a:defRPr/>
              </a:pPr>
              <a:r>
                <a:rPr lang="ja-JP" altLang="en-US" dirty="0">
                  <a:latin typeface="+mn-ea"/>
                  <a:cs typeface="Times New Roman" panose="02020603050405020304" pitchFamily="18" charset="0"/>
                </a:rPr>
                <a:t>やや満足した</a:t>
              </a:r>
              <a:endParaRPr lang="en-US" altLang="ja-JP" dirty="0">
                <a:latin typeface="+mn-ea"/>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204B0064-C22D-41A2-83C6-73B1BBC9EEF7}"/>
                </a:ext>
              </a:extLst>
            </p:cNvPr>
            <p:cNvSpPr txBox="1"/>
            <p:nvPr/>
          </p:nvSpPr>
          <p:spPr>
            <a:xfrm>
              <a:off x="345059" y="5548110"/>
              <a:ext cx="2379665" cy="646331"/>
            </a:xfrm>
            <a:prstGeom prst="rect">
              <a:avLst/>
            </a:prstGeom>
            <a:noFill/>
            <a:ln w="38100">
              <a:noFill/>
            </a:ln>
          </p:spPr>
          <p:txBody>
            <a:bodyPr wrap="square" rtlCol="0">
              <a:spAutoFit/>
            </a:bodyPr>
            <a:lstStyle/>
            <a:p>
              <a:pPr marL="285750" indent="-285750" algn="just">
                <a:buClr>
                  <a:srgbClr val="FF9900"/>
                </a:buClr>
                <a:buFont typeface="Wingdings" panose="05000000000000000000" pitchFamily="2" charset="2"/>
                <a:buChar char="l"/>
                <a:defRPr/>
              </a:pPr>
              <a:r>
                <a:rPr lang="ja-JP" altLang="en-US" dirty="0">
                  <a:latin typeface="+mn-ea"/>
                  <a:cs typeface="Times New Roman" panose="02020603050405020304" pitchFamily="18" charset="0"/>
                </a:rPr>
                <a:t>どちらともいえない</a:t>
              </a:r>
              <a:endParaRPr lang="en-US" altLang="ja-JP" dirty="0">
                <a:latin typeface="+mn-ea"/>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7A386FB3-02AD-403E-AC03-24006E1F596A}"/>
                </a:ext>
              </a:extLst>
            </p:cNvPr>
            <p:cNvSpPr txBox="1"/>
            <p:nvPr/>
          </p:nvSpPr>
          <p:spPr>
            <a:xfrm>
              <a:off x="345060" y="5926652"/>
              <a:ext cx="2379665" cy="369332"/>
            </a:xfrm>
            <a:prstGeom prst="rect">
              <a:avLst/>
            </a:prstGeom>
            <a:noFill/>
            <a:ln w="38100">
              <a:noFill/>
            </a:ln>
          </p:spPr>
          <p:txBody>
            <a:bodyPr wrap="square" rtlCol="0">
              <a:spAutoFit/>
            </a:bodyPr>
            <a:lstStyle/>
            <a:p>
              <a:pPr marL="285750" indent="-285750" algn="just">
                <a:buClr>
                  <a:srgbClr val="109618"/>
                </a:buClr>
                <a:buFont typeface="Wingdings" panose="05000000000000000000" pitchFamily="2" charset="2"/>
                <a:buChar char="l"/>
                <a:defRPr/>
              </a:pPr>
              <a:r>
                <a:rPr lang="ja-JP" altLang="en-US" dirty="0">
                  <a:latin typeface="+mn-ea"/>
                  <a:cs typeface="Times New Roman" panose="02020603050405020304" pitchFamily="18" charset="0"/>
                </a:rPr>
                <a:t>やや不満だった</a:t>
              </a:r>
              <a:endParaRPr lang="en-US" altLang="ja-JP" dirty="0">
                <a:latin typeface="+mn-ea"/>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D1B49A72-F0E8-445D-B8DA-B5381120A5BD}"/>
                </a:ext>
              </a:extLst>
            </p:cNvPr>
            <p:cNvSpPr txBox="1"/>
            <p:nvPr/>
          </p:nvSpPr>
          <p:spPr>
            <a:xfrm>
              <a:off x="345060" y="6305194"/>
              <a:ext cx="2675229" cy="646331"/>
            </a:xfrm>
            <a:prstGeom prst="rect">
              <a:avLst/>
            </a:prstGeom>
            <a:noFill/>
            <a:ln w="38100">
              <a:noFill/>
            </a:ln>
          </p:spPr>
          <p:txBody>
            <a:bodyPr wrap="square" rtlCol="0">
              <a:spAutoFit/>
            </a:bodyPr>
            <a:lstStyle/>
            <a:p>
              <a:pPr marL="285750" indent="-285750" algn="just">
                <a:buClr>
                  <a:srgbClr val="0099C6"/>
                </a:buClr>
                <a:buFont typeface="Wingdings" panose="05000000000000000000" pitchFamily="2" charset="2"/>
                <a:buChar char="l"/>
                <a:defRPr/>
              </a:pPr>
              <a:r>
                <a:rPr lang="ja-JP" altLang="en-US" dirty="0">
                  <a:latin typeface="+mn-ea"/>
                  <a:cs typeface="Times New Roman" panose="02020603050405020304" pitchFamily="18" charset="0"/>
                </a:rPr>
                <a:t>野球に参加していない</a:t>
              </a:r>
              <a:endParaRPr lang="en-US" altLang="ja-JP" dirty="0">
                <a:latin typeface="+mn-ea"/>
                <a:cs typeface="Times New Roman" panose="02020603050405020304" pitchFamily="18" charset="0"/>
              </a:endParaRPr>
            </a:p>
          </p:txBody>
        </p:sp>
      </p:grpSp>
      <p:grpSp>
        <p:nvGrpSpPr>
          <p:cNvPr id="4" name="グループ化 3">
            <a:extLst>
              <a:ext uri="{FF2B5EF4-FFF2-40B4-BE49-F238E27FC236}">
                <a16:creationId xmlns:a16="http://schemas.microsoft.com/office/drawing/2014/main" id="{D61CA7D6-B131-45BD-870B-18FA2D7D06A4}"/>
              </a:ext>
            </a:extLst>
          </p:cNvPr>
          <p:cNvGrpSpPr/>
          <p:nvPr/>
        </p:nvGrpSpPr>
        <p:grpSpPr>
          <a:xfrm>
            <a:off x="3897733" y="1883106"/>
            <a:ext cx="8583023" cy="4072432"/>
            <a:chOff x="4184084" y="1648210"/>
            <a:chExt cx="4664352" cy="4072432"/>
          </a:xfrm>
        </p:grpSpPr>
        <p:sp>
          <p:nvSpPr>
            <p:cNvPr id="21" name="テキスト ボックス 20">
              <a:extLst>
                <a:ext uri="{FF2B5EF4-FFF2-40B4-BE49-F238E27FC236}">
                  <a16:creationId xmlns:a16="http://schemas.microsoft.com/office/drawing/2014/main" id="{D98BAEF2-66CA-4073-B4CD-1C21F68277D4}"/>
                </a:ext>
              </a:extLst>
            </p:cNvPr>
            <p:cNvSpPr txBox="1"/>
            <p:nvPr/>
          </p:nvSpPr>
          <p:spPr>
            <a:xfrm>
              <a:off x="4184086" y="2396217"/>
              <a:ext cx="4664350" cy="954107"/>
            </a:xfrm>
            <a:prstGeom prst="rect">
              <a:avLst/>
            </a:prstGeom>
            <a:noFill/>
            <a:ln w="38100">
              <a:noFill/>
            </a:ln>
          </p:spPr>
          <p:txBody>
            <a:bodyPr wrap="square" rtlCol="0">
              <a:spAutoFit/>
            </a:bodyPr>
            <a:lstStyle/>
            <a:p>
              <a:pPr marL="342900" indent="-342900" algn="just">
                <a:buClr>
                  <a:schemeClr val="tx1"/>
                </a:buClr>
                <a:buFont typeface="Wingdings" panose="05000000000000000000" pitchFamily="2" charset="2"/>
                <a:buChar char="ü"/>
                <a:defRPr/>
              </a:pPr>
              <a:r>
                <a:rPr lang="ja-JP" altLang="en-US" sz="2800" dirty="0">
                  <a:latin typeface="+mn-ea"/>
                  <a:cs typeface="Times New Roman" panose="02020603050405020304" pitchFamily="18" charset="0"/>
                </a:rPr>
                <a:t>野球経験者の指導は説得力があった</a:t>
              </a:r>
              <a:endParaRPr lang="en-US" altLang="ja-JP" sz="2800" dirty="0">
                <a:latin typeface="+mn-ea"/>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EF28079E-DB62-45BF-B270-2ADF1F92E7B5}"/>
                </a:ext>
              </a:extLst>
            </p:cNvPr>
            <p:cNvSpPr txBox="1"/>
            <p:nvPr/>
          </p:nvSpPr>
          <p:spPr>
            <a:xfrm>
              <a:off x="4184086" y="1648210"/>
              <a:ext cx="3435914" cy="954107"/>
            </a:xfrm>
            <a:prstGeom prst="rect">
              <a:avLst/>
            </a:prstGeom>
            <a:noFill/>
            <a:ln w="38100">
              <a:noFill/>
            </a:ln>
          </p:spPr>
          <p:txBody>
            <a:bodyPr wrap="square" rtlCol="0">
              <a:spAutoFit/>
            </a:bodyPr>
            <a:lstStyle/>
            <a:p>
              <a:pPr marL="342900" indent="-342900" algn="just">
                <a:buClr>
                  <a:schemeClr val="tx1"/>
                </a:buClr>
                <a:buFont typeface="Wingdings" panose="05000000000000000000" pitchFamily="2" charset="2"/>
                <a:buChar char="ü"/>
                <a:defRPr/>
              </a:pPr>
              <a:r>
                <a:rPr lang="ja-JP" altLang="en-US" sz="2800" dirty="0">
                  <a:latin typeface="+mn-ea"/>
                  <a:cs typeface="Times New Roman" panose="02020603050405020304" pitchFamily="18" charset="0"/>
                </a:rPr>
                <a:t>個別指導もしてほしかった</a:t>
              </a:r>
              <a:endParaRPr lang="en-US" altLang="ja-JP" sz="2800" dirty="0">
                <a:latin typeface="+mn-ea"/>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CF1591CE-60F5-4149-B7BA-652415021346}"/>
                </a:ext>
              </a:extLst>
            </p:cNvPr>
            <p:cNvSpPr txBox="1"/>
            <p:nvPr/>
          </p:nvSpPr>
          <p:spPr>
            <a:xfrm>
              <a:off x="4184086" y="3141275"/>
              <a:ext cx="4664350" cy="954107"/>
            </a:xfrm>
            <a:prstGeom prst="rect">
              <a:avLst/>
            </a:prstGeom>
            <a:noFill/>
            <a:ln w="38100">
              <a:noFill/>
            </a:ln>
          </p:spPr>
          <p:txBody>
            <a:bodyPr wrap="square" rtlCol="0">
              <a:spAutoFit/>
            </a:bodyPr>
            <a:lstStyle/>
            <a:p>
              <a:pPr marL="342900" indent="-342900" algn="just">
                <a:buClr>
                  <a:schemeClr val="tx1"/>
                </a:buClr>
                <a:buFont typeface="Wingdings" panose="05000000000000000000" pitchFamily="2" charset="2"/>
                <a:buChar char="ü"/>
                <a:defRPr/>
              </a:pPr>
              <a:r>
                <a:rPr lang="ja-JP" altLang="en-US" sz="2800" dirty="0">
                  <a:latin typeface="+mn-ea"/>
                  <a:cs typeface="Times New Roman" panose="02020603050405020304" pitchFamily="18" charset="0"/>
                </a:rPr>
                <a:t>チームではやらないことができた</a:t>
              </a:r>
              <a:endParaRPr lang="en-US" altLang="ja-JP" sz="2800" dirty="0">
                <a:latin typeface="+mn-ea"/>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23F5B805-CA31-45F7-BF78-C8B540F0E263}"/>
                </a:ext>
              </a:extLst>
            </p:cNvPr>
            <p:cNvSpPr txBox="1"/>
            <p:nvPr/>
          </p:nvSpPr>
          <p:spPr>
            <a:xfrm>
              <a:off x="4184084" y="3884442"/>
              <a:ext cx="4470385" cy="523220"/>
            </a:xfrm>
            <a:prstGeom prst="rect">
              <a:avLst/>
            </a:prstGeom>
            <a:noFill/>
            <a:ln w="38100">
              <a:noFill/>
            </a:ln>
          </p:spPr>
          <p:txBody>
            <a:bodyPr wrap="square" rtlCol="0">
              <a:spAutoFit/>
            </a:bodyPr>
            <a:lstStyle/>
            <a:p>
              <a:pPr marL="342900" indent="-342900" algn="just">
                <a:buClr>
                  <a:schemeClr val="tx1"/>
                </a:buClr>
                <a:buFont typeface="Wingdings" panose="05000000000000000000" pitchFamily="2" charset="2"/>
                <a:buChar char="ü"/>
                <a:defRPr/>
              </a:pPr>
              <a:r>
                <a:rPr lang="ja-JP" altLang="en-US" sz="2800">
                  <a:latin typeface="+mn-ea"/>
                  <a:cs typeface="Times New Roman" panose="02020603050405020304" pitchFamily="18" charset="0"/>
                </a:rPr>
                <a:t>もう少し投球練習や打撃練習も</a:t>
              </a:r>
              <a:r>
                <a:rPr lang="ja-JP" altLang="en-US" sz="2800" dirty="0">
                  <a:latin typeface="+mn-ea"/>
                  <a:cs typeface="Times New Roman" panose="02020603050405020304" pitchFamily="18" charset="0"/>
                </a:rPr>
                <a:t>やりたかった</a:t>
              </a:r>
              <a:endParaRPr lang="en-US" altLang="ja-JP" sz="2800" dirty="0">
                <a:latin typeface="+mn-ea"/>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7C8B5FF2-DA83-455C-9870-737C5B3C2611}"/>
                </a:ext>
              </a:extLst>
            </p:cNvPr>
            <p:cNvSpPr txBox="1"/>
            <p:nvPr/>
          </p:nvSpPr>
          <p:spPr>
            <a:xfrm>
              <a:off x="4184086" y="4766535"/>
              <a:ext cx="4470383" cy="954107"/>
            </a:xfrm>
            <a:prstGeom prst="rect">
              <a:avLst/>
            </a:prstGeom>
            <a:noFill/>
            <a:ln w="38100">
              <a:noFill/>
            </a:ln>
          </p:spPr>
          <p:txBody>
            <a:bodyPr wrap="square" rtlCol="0">
              <a:spAutoFit/>
            </a:bodyPr>
            <a:lstStyle/>
            <a:p>
              <a:pPr marL="342900" indent="-342900" algn="just">
                <a:buClr>
                  <a:schemeClr val="tx1"/>
                </a:buClr>
                <a:buFont typeface="Wingdings" panose="05000000000000000000" pitchFamily="2" charset="2"/>
                <a:buChar char="ü"/>
                <a:defRPr/>
              </a:pPr>
              <a:r>
                <a:rPr lang="ja-JP" altLang="en-US" sz="2800" dirty="0">
                  <a:latin typeface="+mn-ea"/>
                  <a:cs typeface="Times New Roman" panose="02020603050405020304" pitchFamily="18" charset="0"/>
                </a:rPr>
                <a:t>場所が変更になったりすると対応が難しかった</a:t>
              </a:r>
              <a:endParaRPr lang="en-US" altLang="ja-JP" sz="2800" dirty="0">
                <a:latin typeface="+mn-ea"/>
                <a:cs typeface="Times New Roman" panose="02020603050405020304" pitchFamily="18" charset="0"/>
              </a:endParaRPr>
            </a:p>
          </p:txBody>
        </p:sp>
      </p:grpSp>
      <p:sp>
        <p:nvSpPr>
          <p:cNvPr id="26" name="タイトル 1">
            <a:extLst>
              <a:ext uri="{FF2B5EF4-FFF2-40B4-BE49-F238E27FC236}">
                <a16:creationId xmlns:a16="http://schemas.microsoft.com/office/drawing/2014/main" id="{9300AE6B-A0DE-954C-A291-D68A4373EA28}"/>
              </a:ext>
            </a:extLst>
          </p:cNvPr>
          <p:cNvSpPr txBox="1">
            <a:spLocks/>
          </p:cNvSpPr>
          <p:nvPr/>
        </p:nvSpPr>
        <p:spPr>
          <a:xfrm>
            <a:off x="838199" y="365126"/>
            <a:ext cx="10952747" cy="90606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t>活動後アンケート　</a:t>
            </a:r>
            <a:r>
              <a:rPr lang="en-US" altLang="ja-JP" dirty="0"/>
              <a:t>〜</a:t>
            </a:r>
            <a:r>
              <a:rPr lang="ja-JP" altLang="en-US"/>
              <a:t>野球について</a:t>
            </a:r>
            <a:r>
              <a:rPr lang="en-US" altLang="ja-JP" dirty="0"/>
              <a:t>〜</a:t>
            </a:r>
            <a:endParaRPr lang="ja-JP" altLang="en-US"/>
          </a:p>
        </p:txBody>
      </p:sp>
    </p:spTree>
    <p:extLst>
      <p:ext uri="{BB962C8B-B14F-4D97-AF65-F5344CB8AC3E}">
        <p14:creationId xmlns:p14="http://schemas.microsoft.com/office/powerpoint/2010/main" val="1415452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17371B03-8CF7-4949-B901-C9B68D8EAC4C}"/>
              </a:ext>
            </a:extLst>
          </p:cNvPr>
          <p:cNvSpPr txBox="1"/>
          <p:nvPr/>
        </p:nvSpPr>
        <p:spPr>
          <a:xfrm>
            <a:off x="8446294" y="2088034"/>
            <a:ext cx="1184032" cy="600164"/>
          </a:xfrm>
          <a:prstGeom prst="rect">
            <a:avLst/>
          </a:prstGeom>
          <a:noFill/>
        </p:spPr>
        <p:txBody>
          <a:bodyPr wrap="square" rtlCol="0">
            <a:spAutoFit/>
          </a:bodyPr>
          <a:lstStyle/>
          <a:p>
            <a:r>
              <a:rPr lang="ja-JP" altLang="en-US" sz="33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③</a:t>
            </a:r>
          </a:p>
        </p:txBody>
      </p:sp>
      <p:cxnSp>
        <p:nvCxnSpPr>
          <p:cNvPr id="7" name="直線コネクタ 6">
            <a:extLst>
              <a:ext uri="{FF2B5EF4-FFF2-40B4-BE49-F238E27FC236}">
                <a16:creationId xmlns:a16="http://schemas.microsoft.com/office/drawing/2014/main" id="{37C69C0E-5673-4A76-8D09-362BD90D7AFA}"/>
              </a:ext>
            </a:extLst>
          </p:cNvPr>
          <p:cNvCxnSpPr>
            <a:cxnSpLocks/>
          </p:cNvCxnSpPr>
          <p:nvPr/>
        </p:nvCxnSpPr>
        <p:spPr>
          <a:xfrm flipV="1">
            <a:off x="4272061" y="1192594"/>
            <a:ext cx="0" cy="5476061"/>
          </a:xfrm>
          <a:prstGeom prst="line">
            <a:avLst/>
          </a:prstGeom>
          <a:ln w="3810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622CB3AE-CF12-4BB1-9C6F-D1A487F19654}"/>
              </a:ext>
            </a:extLst>
          </p:cNvPr>
          <p:cNvGrpSpPr/>
          <p:nvPr/>
        </p:nvGrpSpPr>
        <p:grpSpPr>
          <a:xfrm>
            <a:off x="231446" y="1303429"/>
            <a:ext cx="3649780" cy="3491103"/>
            <a:chOff x="183310" y="1100229"/>
            <a:chExt cx="3649780" cy="3491103"/>
          </a:xfrm>
        </p:grpSpPr>
        <p:pic>
          <p:nvPicPr>
            <p:cNvPr id="6" name="image2.png">
              <a:extLst>
                <a:ext uri="{FF2B5EF4-FFF2-40B4-BE49-F238E27FC236}">
                  <a16:creationId xmlns:a16="http://schemas.microsoft.com/office/drawing/2014/main" id="{BE28B5C5-D45E-4E0B-95EA-1C6B771A4781}"/>
                </a:ext>
              </a:extLst>
            </p:cNvPr>
            <p:cNvPicPr/>
            <p:nvPr/>
          </p:nvPicPr>
          <p:blipFill rotWithShape="1">
            <a:blip r:embed="rId2"/>
            <a:srcRect l="19383" t="28365" r="54106" b="9066"/>
            <a:stretch/>
          </p:blipFill>
          <p:spPr>
            <a:xfrm>
              <a:off x="183310" y="1100229"/>
              <a:ext cx="3649780" cy="3491103"/>
            </a:xfrm>
            <a:prstGeom prst="rect">
              <a:avLst/>
            </a:prstGeom>
            <a:ln/>
          </p:spPr>
        </p:pic>
        <p:sp>
          <p:nvSpPr>
            <p:cNvPr id="13" name="テキスト ボックス 12">
              <a:extLst>
                <a:ext uri="{FF2B5EF4-FFF2-40B4-BE49-F238E27FC236}">
                  <a16:creationId xmlns:a16="http://schemas.microsoft.com/office/drawing/2014/main" id="{28609B92-E331-43FF-918E-FAA86A7FC84D}"/>
                </a:ext>
              </a:extLst>
            </p:cNvPr>
            <p:cNvSpPr txBox="1"/>
            <p:nvPr/>
          </p:nvSpPr>
          <p:spPr>
            <a:xfrm>
              <a:off x="1915257" y="3730568"/>
              <a:ext cx="1071416" cy="400110"/>
            </a:xfrm>
            <a:prstGeom prst="rect">
              <a:avLst/>
            </a:prstGeom>
            <a:solidFill>
              <a:srgbClr val="3366CC"/>
            </a:solidFill>
            <a:ln w="38100">
              <a:noFill/>
            </a:ln>
          </p:spPr>
          <p:txBody>
            <a:bodyPr wrap="square" rtlCol="0">
              <a:spAutoFit/>
            </a:bodyPr>
            <a:lstStyle/>
            <a:p>
              <a:pPr algn="ctr">
                <a:defRPr/>
              </a:pPr>
              <a:r>
                <a:rPr lang="en-US" altLang="ja-JP" sz="20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36.4%</a:t>
              </a:r>
            </a:p>
          </p:txBody>
        </p:sp>
        <p:sp>
          <p:nvSpPr>
            <p:cNvPr id="14" name="テキスト ボックス 13">
              <a:extLst>
                <a:ext uri="{FF2B5EF4-FFF2-40B4-BE49-F238E27FC236}">
                  <a16:creationId xmlns:a16="http://schemas.microsoft.com/office/drawing/2014/main" id="{DCAF1708-9E56-48B6-90A7-A4FCE56AECC9}"/>
                </a:ext>
              </a:extLst>
            </p:cNvPr>
            <p:cNvSpPr txBox="1"/>
            <p:nvPr/>
          </p:nvSpPr>
          <p:spPr>
            <a:xfrm>
              <a:off x="540689" y="2388116"/>
              <a:ext cx="1071416" cy="400110"/>
            </a:xfrm>
            <a:prstGeom prst="rect">
              <a:avLst/>
            </a:prstGeom>
            <a:solidFill>
              <a:srgbClr val="DC3912"/>
            </a:solidFill>
            <a:ln w="38100">
              <a:noFill/>
            </a:ln>
          </p:spPr>
          <p:txBody>
            <a:bodyPr wrap="square" rtlCol="0">
              <a:spAutoFit/>
            </a:bodyPr>
            <a:lstStyle/>
            <a:p>
              <a:pPr algn="ctr">
                <a:defRPr/>
              </a:pPr>
              <a:r>
                <a:rPr lang="en-US" altLang="ja-JP" sz="20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36.4%</a:t>
              </a:r>
            </a:p>
          </p:txBody>
        </p:sp>
        <p:sp>
          <p:nvSpPr>
            <p:cNvPr id="16" name="テキスト ボックス 15">
              <a:extLst>
                <a:ext uri="{FF2B5EF4-FFF2-40B4-BE49-F238E27FC236}">
                  <a16:creationId xmlns:a16="http://schemas.microsoft.com/office/drawing/2014/main" id="{2F0208CD-922B-4FEF-BD00-A159894C6583}"/>
                </a:ext>
              </a:extLst>
            </p:cNvPr>
            <p:cNvSpPr txBox="1"/>
            <p:nvPr/>
          </p:nvSpPr>
          <p:spPr>
            <a:xfrm>
              <a:off x="2450965" y="2088034"/>
              <a:ext cx="1071416" cy="400110"/>
            </a:xfrm>
            <a:prstGeom prst="rect">
              <a:avLst/>
            </a:prstGeom>
            <a:solidFill>
              <a:srgbClr val="0099C6"/>
            </a:solidFill>
            <a:ln w="38100">
              <a:noFill/>
            </a:ln>
          </p:spPr>
          <p:txBody>
            <a:bodyPr wrap="square" rtlCol="0">
              <a:spAutoFit/>
            </a:bodyPr>
            <a:lstStyle/>
            <a:p>
              <a:pPr algn="ctr">
                <a:defRPr/>
              </a:pPr>
              <a:r>
                <a:rPr lang="en-US" altLang="ja-JP" sz="20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18.2%</a:t>
              </a:r>
            </a:p>
          </p:txBody>
        </p:sp>
        <p:sp>
          <p:nvSpPr>
            <p:cNvPr id="17" name="テキスト ボックス 16">
              <a:extLst>
                <a:ext uri="{FF2B5EF4-FFF2-40B4-BE49-F238E27FC236}">
                  <a16:creationId xmlns:a16="http://schemas.microsoft.com/office/drawing/2014/main" id="{A9C0D76E-C36D-4EF7-9F5E-1CCD885D3DFE}"/>
                </a:ext>
              </a:extLst>
            </p:cNvPr>
            <p:cNvSpPr txBox="1"/>
            <p:nvPr/>
          </p:nvSpPr>
          <p:spPr>
            <a:xfrm>
              <a:off x="1915257" y="1424855"/>
              <a:ext cx="643218" cy="338554"/>
            </a:xfrm>
            <a:prstGeom prst="rect">
              <a:avLst/>
            </a:prstGeom>
            <a:solidFill>
              <a:srgbClr val="FF9900"/>
            </a:solidFill>
            <a:ln w="38100">
              <a:noFill/>
            </a:ln>
          </p:spPr>
          <p:txBody>
            <a:bodyPr wrap="square" rtlCol="0">
              <a:spAutoFit/>
            </a:bodyPr>
            <a:lstStyle/>
            <a:p>
              <a:pPr algn="ctr">
                <a:defRPr/>
              </a:pPr>
              <a:r>
                <a:rPr lang="en-US" altLang="ja-JP" sz="1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9.1%</a:t>
              </a:r>
            </a:p>
          </p:txBody>
        </p:sp>
      </p:grpSp>
      <p:grpSp>
        <p:nvGrpSpPr>
          <p:cNvPr id="18" name="グループ化 17">
            <a:extLst>
              <a:ext uri="{FF2B5EF4-FFF2-40B4-BE49-F238E27FC236}">
                <a16:creationId xmlns:a16="http://schemas.microsoft.com/office/drawing/2014/main" id="{E657FE1F-AC19-415A-A656-CAC59CE994C9}"/>
              </a:ext>
            </a:extLst>
          </p:cNvPr>
          <p:cNvGrpSpPr/>
          <p:nvPr/>
        </p:nvGrpSpPr>
        <p:grpSpPr>
          <a:xfrm>
            <a:off x="718721" y="4893781"/>
            <a:ext cx="3468268" cy="1783307"/>
            <a:chOff x="345059" y="4789676"/>
            <a:chExt cx="2675230" cy="1783307"/>
          </a:xfrm>
        </p:grpSpPr>
        <p:sp>
          <p:nvSpPr>
            <p:cNvPr id="19" name="テキスト ボックス 18">
              <a:extLst>
                <a:ext uri="{FF2B5EF4-FFF2-40B4-BE49-F238E27FC236}">
                  <a16:creationId xmlns:a16="http://schemas.microsoft.com/office/drawing/2014/main" id="{B5B160D7-0E6C-4AF9-9E19-5A6BD49B1FCA}"/>
                </a:ext>
              </a:extLst>
            </p:cNvPr>
            <p:cNvSpPr txBox="1"/>
            <p:nvPr/>
          </p:nvSpPr>
          <p:spPr>
            <a:xfrm>
              <a:off x="345060" y="4789676"/>
              <a:ext cx="1911928" cy="369332"/>
            </a:xfrm>
            <a:prstGeom prst="rect">
              <a:avLst/>
            </a:prstGeom>
            <a:noFill/>
            <a:ln w="38100">
              <a:noFill/>
            </a:ln>
          </p:spPr>
          <p:txBody>
            <a:bodyPr wrap="square" rtlCol="0">
              <a:spAutoFit/>
            </a:bodyPr>
            <a:lstStyle/>
            <a:p>
              <a:pPr marL="285750" indent="-285750" algn="just">
                <a:buClr>
                  <a:srgbClr val="3366CC"/>
                </a:buClr>
                <a:buFont typeface="Wingdings" panose="05000000000000000000" pitchFamily="2" charset="2"/>
                <a:buChar char="l"/>
                <a:defRPr/>
              </a:pPr>
              <a:r>
                <a:rPr lang="ja-JP" altLang="en-US" dirty="0">
                  <a:latin typeface="+mn-ea"/>
                  <a:cs typeface="Times New Roman" panose="02020603050405020304" pitchFamily="18" charset="0"/>
                </a:rPr>
                <a:t>満足した</a:t>
              </a:r>
              <a:endParaRPr lang="en-US" altLang="ja-JP" dirty="0">
                <a:latin typeface="+mn-ea"/>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C204FB5E-2C3E-41F8-9C82-2FF351099BC8}"/>
                </a:ext>
              </a:extLst>
            </p:cNvPr>
            <p:cNvSpPr txBox="1"/>
            <p:nvPr/>
          </p:nvSpPr>
          <p:spPr>
            <a:xfrm>
              <a:off x="345060" y="5169568"/>
              <a:ext cx="1911928" cy="369332"/>
            </a:xfrm>
            <a:prstGeom prst="rect">
              <a:avLst/>
            </a:prstGeom>
            <a:noFill/>
            <a:ln w="38100">
              <a:noFill/>
            </a:ln>
          </p:spPr>
          <p:txBody>
            <a:bodyPr wrap="square" rtlCol="0">
              <a:spAutoFit/>
            </a:bodyPr>
            <a:lstStyle/>
            <a:p>
              <a:pPr marL="285750" indent="-285750" algn="just">
                <a:buClr>
                  <a:srgbClr val="FF0000"/>
                </a:buClr>
                <a:buFont typeface="Wingdings" panose="05000000000000000000" pitchFamily="2" charset="2"/>
                <a:buChar char="l"/>
                <a:defRPr/>
              </a:pPr>
              <a:r>
                <a:rPr lang="ja-JP" altLang="en-US" dirty="0">
                  <a:latin typeface="+mn-ea"/>
                  <a:cs typeface="Times New Roman" panose="02020603050405020304" pitchFamily="18" charset="0"/>
                </a:rPr>
                <a:t>やや満足した</a:t>
              </a:r>
              <a:endParaRPr lang="en-US" altLang="ja-JP" dirty="0">
                <a:latin typeface="+mn-ea"/>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B6F1C4D0-5B7D-4145-B620-15585749431B}"/>
                </a:ext>
              </a:extLst>
            </p:cNvPr>
            <p:cNvSpPr txBox="1"/>
            <p:nvPr/>
          </p:nvSpPr>
          <p:spPr>
            <a:xfrm>
              <a:off x="345059" y="5548110"/>
              <a:ext cx="2379665" cy="646331"/>
            </a:xfrm>
            <a:prstGeom prst="rect">
              <a:avLst/>
            </a:prstGeom>
            <a:noFill/>
            <a:ln w="38100">
              <a:noFill/>
            </a:ln>
          </p:spPr>
          <p:txBody>
            <a:bodyPr wrap="square" rtlCol="0">
              <a:spAutoFit/>
            </a:bodyPr>
            <a:lstStyle/>
            <a:p>
              <a:pPr marL="285750" indent="-285750" algn="just">
                <a:buClr>
                  <a:srgbClr val="FF9900"/>
                </a:buClr>
                <a:buFont typeface="Wingdings" panose="05000000000000000000" pitchFamily="2" charset="2"/>
                <a:buChar char="l"/>
                <a:defRPr/>
              </a:pPr>
              <a:r>
                <a:rPr lang="ja-JP" altLang="en-US" dirty="0">
                  <a:latin typeface="+mn-ea"/>
                  <a:cs typeface="Times New Roman" panose="02020603050405020304" pitchFamily="18" charset="0"/>
                </a:rPr>
                <a:t>どちらともいえない</a:t>
              </a:r>
              <a:endParaRPr lang="en-US" altLang="ja-JP" dirty="0">
                <a:latin typeface="+mn-ea"/>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8E81F516-01DA-464B-A3D4-554F3D608857}"/>
                </a:ext>
              </a:extLst>
            </p:cNvPr>
            <p:cNvSpPr txBox="1"/>
            <p:nvPr/>
          </p:nvSpPr>
          <p:spPr>
            <a:xfrm>
              <a:off x="345060" y="5926652"/>
              <a:ext cx="2675229" cy="646331"/>
            </a:xfrm>
            <a:prstGeom prst="rect">
              <a:avLst/>
            </a:prstGeom>
            <a:noFill/>
            <a:ln w="38100">
              <a:noFill/>
            </a:ln>
          </p:spPr>
          <p:txBody>
            <a:bodyPr wrap="square" rtlCol="0">
              <a:spAutoFit/>
            </a:bodyPr>
            <a:lstStyle/>
            <a:p>
              <a:pPr marL="285750" indent="-285750" algn="just">
                <a:buClr>
                  <a:srgbClr val="0099C6"/>
                </a:buClr>
                <a:buFont typeface="Wingdings" panose="05000000000000000000" pitchFamily="2" charset="2"/>
                <a:buChar char="l"/>
                <a:defRPr/>
              </a:pPr>
              <a:r>
                <a:rPr lang="ja-JP" altLang="en-US" dirty="0">
                  <a:latin typeface="+mn-ea"/>
                  <a:cs typeface="Times New Roman" panose="02020603050405020304" pitchFamily="18" charset="0"/>
                </a:rPr>
                <a:t>学習に参加していない</a:t>
              </a:r>
              <a:endParaRPr lang="en-US" altLang="ja-JP" dirty="0">
                <a:latin typeface="+mn-ea"/>
                <a:cs typeface="Times New Roman" panose="02020603050405020304" pitchFamily="18" charset="0"/>
              </a:endParaRPr>
            </a:p>
          </p:txBody>
        </p:sp>
      </p:grpSp>
      <p:grpSp>
        <p:nvGrpSpPr>
          <p:cNvPr id="22" name="グループ化 21">
            <a:extLst>
              <a:ext uri="{FF2B5EF4-FFF2-40B4-BE49-F238E27FC236}">
                <a16:creationId xmlns:a16="http://schemas.microsoft.com/office/drawing/2014/main" id="{10194BB8-0AD0-4C96-A9B2-C648918AD131}"/>
              </a:ext>
            </a:extLst>
          </p:cNvPr>
          <p:cNvGrpSpPr/>
          <p:nvPr/>
        </p:nvGrpSpPr>
        <p:grpSpPr>
          <a:xfrm>
            <a:off x="4357134" y="1922946"/>
            <a:ext cx="7064845" cy="4485843"/>
            <a:chOff x="4184082" y="1648210"/>
            <a:chExt cx="4664354" cy="4485843"/>
          </a:xfrm>
        </p:grpSpPr>
        <p:sp>
          <p:nvSpPr>
            <p:cNvPr id="24" name="テキスト ボックス 23">
              <a:extLst>
                <a:ext uri="{FF2B5EF4-FFF2-40B4-BE49-F238E27FC236}">
                  <a16:creationId xmlns:a16="http://schemas.microsoft.com/office/drawing/2014/main" id="{C633C595-0D5F-4B79-9ADE-42D943173AA9}"/>
                </a:ext>
              </a:extLst>
            </p:cNvPr>
            <p:cNvSpPr txBox="1"/>
            <p:nvPr/>
          </p:nvSpPr>
          <p:spPr>
            <a:xfrm>
              <a:off x="4184086" y="2530526"/>
              <a:ext cx="4016266" cy="954107"/>
            </a:xfrm>
            <a:prstGeom prst="rect">
              <a:avLst/>
            </a:prstGeom>
            <a:noFill/>
            <a:ln w="38100">
              <a:noFill/>
            </a:ln>
          </p:spPr>
          <p:txBody>
            <a:bodyPr wrap="square" rtlCol="0">
              <a:spAutoFit/>
            </a:bodyPr>
            <a:lstStyle/>
            <a:p>
              <a:pPr marL="342900" indent="-342900" algn="just">
                <a:buClr>
                  <a:schemeClr val="tx1"/>
                </a:buClr>
                <a:buFont typeface="Wingdings" panose="05000000000000000000" pitchFamily="2" charset="2"/>
                <a:buChar char="ü"/>
                <a:defRPr/>
              </a:pPr>
              <a:r>
                <a:rPr lang="ja-JP" altLang="en-US" sz="2800" dirty="0">
                  <a:latin typeface="+mn-ea"/>
                  <a:cs typeface="Times New Roman" panose="02020603050405020304" pitchFamily="18" charset="0"/>
                </a:rPr>
                <a:t>担当制でよく見ていただいた</a:t>
              </a:r>
              <a:endParaRPr lang="en-US" altLang="ja-JP" sz="2800" dirty="0">
                <a:latin typeface="+mn-ea"/>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25ACA084-A8B9-4C5E-937D-C505448606DC}"/>
                </a:ext>
              </a:extLst>
            </p:cNvPr>
            <p:cNvSpPr txBox="1"/>
            <p:nvPr/>
          </p:nvSpPr>
          <p:spPr>
            <a:xfrm>
              <a:off x="4184085" y="1648210"/>
              <a:ext cx="4359549" cy="954107"/>
            </a:xfrm>
            <a:prstGeom prst="rect">
              <a:avLst/>
            </a:prstGeom>
            <a:noFill/>
            <a:ln w="38100">
              <a:noFill/>
            </a:ln>
          </p:spPr>
          <p:txBody>
            <a:bodyPr wrap="square" rtlCol="0">
              <a:spAutoFit/>
            </a:bodyPr>
            <a:lstStyle/>
            <a:p>
              <a:pPr marL="342900" indent="-342900" algn="just">
                <a:buClr>
                  <a:schemeClr val="tx1"/>
                </a:buClr>
                <a:buFont typeface="Wingdings" panose="05000000000000000000" pitchFamily="2" charset="2"/>
                <a:buChar char="ü"/>
                <a:defRPr/>
              </a:pPr>
              <a:r>
                <a:rPr lang="ja-JP" altLang="en-US" sz="2800" dirty="0">
                  <a:latin typeface="+mn-ea"/>
                  <a:cs typeface="Times New Roman" panose="02020603050405020304" pitchFamily="18" charset="0"/>
                </a:rPr>
                <a:t>勉強のコツを教えてもらえた</a:t>
              </a:r>
              <a:endParaRPr lang="en-US" altLang="ja-JP" sz="2800" dirty="0">
                <a:latin typeface="+mn-ea"/>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7F504A39-FF6D-4003-B639-4809F8A4A830}"/>
                </a:ext>
              </a:extLst>
            </p:cNvPr>
            <p:cNvSpPr txBox="1"/>
            <p:nvPr/>
          </p:nvSpPr>
          <p:spPr>
            <a:xfrm>
              <a:off x="4184086" y="3415314"/>
              <a:ext cx="4470381" cy="954107"/>
            </a:xfrm>
            <a:prstGeom prst="rect">
              <a:avLst/>
            </a:prstGeom>
            <a:noFill/>
            <a:ln w="38100">
              <a:noFill/>
            </a:ln>
          </p:spPr>
          <p:txBody>
            <a:bodyPr wrap="square" rtlCol="0">
              <a:spAutoFit/>
            </a:bodyPr>
            <a:lstStyle/>
            <a:p>
              <a:pPr marL="342900" indent="-342900" algn="just">
                <a:buClr>
                  <a:schemeClr val="tx1"/>
                </a:buClr>
                <a:buFont typeface="Wingdings" panose="05000000000000000000" pitchFamily="2" charset="2"/>
                <a:buChar char="ü"/>
                <a:defRPr/>
              </a:pPr>
              <a:r>
                <a:rPr lang="ja-JP" altLang="en-US" sz="2800" dirty="0">
                  <a:latin typeface="+mn-ea"/>
                  <a:cs typeface="Times New Roman" panose="02020603050405020304" pitchFamily="18" charset="0"/>
                </a:rPr>
                <a:t>日時，場所を固定してほしかった</a:t>
              </a:r>
              <a:endParaRPr lang="en-US" altLang="ja-JP" sz="2800" dirty="0">
                <a:latin typeface="+mn-ea"/>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3CDA7945-299C-4B3D-A136-57D9A806640E}"/>
                </a:ext>
              </a:extLst>
            </p:cNvPr>
            <p:cNvSpPr txBox="1"/>
            <p:nvPr/>
          </p:nvSpPr>
          <p:spPr>
            <a:xfrm>
              <a:off x="4184082" y="4297630"/>
              <a:ext cx="4470385" cy="954107"/>
            </a:xfrm>
            <a:prstGeom prst="rect">
              <a:avLst/>
            </a:prstGeom>
            <a:noFill/>
            <a:ln w="38100">
              <a:noFill/>
            </a:ln>
          </p:spPr>
          <p:txBody>
            <a:bodyPr wrap="square" rtlCol="0">
              <a:spAutoFit/>
            </a:bodyPr>
            <a:lstStyle/>
            <a:p>
              <a:pPr marL="342900" indent="-342900" algn="just">
                <a:buClr>
                  <a:schemeClr val="tx1"/>
                </a:buClr>
                <a:buFont typeface="Wingdings" panose="05000000000000000000" pitchFamily="2" charset="2"/>
                <a:buChar char="ü"/>
                <a:defRPr/>
              </a:pPr>
              <a:r>
                <a:rPr lang="ja-JP" altLang="en-US" sz="2800" dirty="0">
                  <a:latin typeface="+mn-ea"/>
                  <a:cs typeface="Times New Roman" panose="02020603050405020304" pitchFamily="18" charset="0"/>
                </a:rPr>
                <a:t>オンラインであると参加しやすかった</a:t>
              </a:r>
              <a:endParaRPr lang="en-US" altLang="ja-JP" sz="2800" dirty="0">
                <a:latin typeface="+mn-ea"/>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80AA9040-D794-44F9-ACAF-2A526A394A02}"/>
                </a:ext>
              </a:extLst>
            </p:cNvPr>
            <p:cNvSpPr txBox="1"/>
            <p:nvPr/>
          </p:nvSpPr>
          <p:spPr>
            <a:xfrm>
              <a:off x="4184082" y="5179946"/>
              <a:ext cx="4664354" cy="954107"/>
            </a:xfrm>
            <a:prstGeom prst="rect">
              <a:avLst/>
            </a:prstGeom>
            <a:noFill/>
            <a:ln w="38100">
              <a:noFill/>
            </a:ln>
          </p:spPr>
          <p:txBody>
            <a:bodyPr wrap="square" rtlCol="0">
              <a:spAutoFit/>
            </a:bodyPr>
            <a:lstStyle/>
            <a:p>
              <a:pPr marL="342900" indent="-342900" algn="just">
                <a:buClr>
                  <a:schemeClr val="tx1"/>
                </a:buClr>
                <a:buFont typeface="Wingdings" panose="05000000000000000000" pitchFamily="2" charset="2"/>
                <a:buChar char="ü"/>
                <a:defRPr/>
              </a:pPr>
              <a:r>
                <a:rPr lang="ja-JP" altLang="en-US" sz="2800" dirty="0">
                  <a:latin typeface="+mn-ea"/>
                  <a:cs typeface="Times New Roman" panose="02020603050405020304" pitchFamily="18" charset="0"/>
                </a:rPr>
                <a:t>オンラインであると質問がしにくかった</a:t>
              </a:r>
              <a:endParaRPr lang="en-US" altLang="ja-JP" sz="2800" dirty="0">
                <a:latin typeface="+mn-ea"/>
                <a:cs typeface="Times New Roman" panose="02020603050405020304" pitchFamily="18" charset="0"/>
              </a:endParaRPr>
            </a:p>
          </p:txBody>
        </p:sp>
      </p:grpSp>
      <p:sp>
        <p:nvSpPr>
          <p:cNvPr id="31" name="タイトル 1">
            <a:extLst>
              <a:ext uri="{FF2B5EF4-FFF2-40B4-BE49-F238E27FC236}">
                <a16:creationId xmlns:a16="http://schemas.microsoft.com/office/drawing/2014/main" id="{7A7FCCAD-D34F-0A40-B4DC-F98F94D144C7}"/>
              </a:ext>
            </a:extLst>
          </p:cNvPr>
          <p:cNvSpPr txBox="1">
            <a:spLocks/>
          </p:cNvSpPr>
          <p:nvPr/>
        </p:nvSpPr>
        <p:spPr>
          <a:xfrm>
            <a:off x="838199" y="365126"/>
            <a:ext cx="10952747" cy="90606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t>活動後アンケート　</a:t>
            </a:r>
            <a:r>
              <a:rPr lang="en-US" altLang="ja-JP" dirty="0"/>
              <a:t>〜</a:t>
            </a:r>
            <a:r>
              <a:rPr lang="ja-JP" altLang="en-US"/>
              <a:t>学習について</a:t>
            </a:r>
            <a:r>
              <a:rPr lang="en-US" altLang="ja-JP" dirty="0"/>
              <a:t>〜</a:t>
            </a:r>
            <a:endParaRPr lang="ja-JP" altLang="en-US"/>
          </a:p>
        </p:txBody>
      </p:sp>
    </p:spTree>
    <p:extLst>
      <p:ext uri="{BB962C8B-B14F-4D97-AF65-F5344CB8AC3E}">
        <p14:creationId xmlns:p14="http://schemas.microsoft.com/office/powerpoint/2010/main" val="1650136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17371B03-8CF7-4949-B901-C9B68D8EAC4C}"/>
              </a:ext>
            </a:extLst>
          </p:cNvPr>
          <p:cNvSpPr txBox="1"/>
          <p:nvPr/>
        </p:nvSpPr>
        <p:spPr>
          <a:xfrm>
            <a:off x="8446294" y="2088034"/>
            <a:ext cx="1184032" cy="600164"/>
          </a:xfrm>
          <a:prstGeom prst="rect">
            <a:avLst/>
          </a:prstGeom>
          <a:noFill/>
        </p:spPr>
        <p:txBody>
          <a:bodyPr wrap="square" rtlCol="0">
            <a:spAutoFit/>
          </a:bodyPr>
          <a:lstStyle/>
          <a:p>
            <a:r>
              <a:rPr lang="ja-JP" altLang="en-US" sz="33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③</a:t>
            </a:r>
          </a:p>
        </p:txBody>
      </p:sp>
      <p:grpSp>
        <p:nvGrpSpPr>
          <p:cNvPr id="3" name="グループ化 2">
            <a:extLst>
              <a:ext uri="{FF2B5EF4-FFF2-40B4-BE49-F238E27FC236}">
                <a16:creationId xmlns:a16="http://schemas.microsoft.com/office/drawing/2014/main" id="{0B0ADFBD-B13A-4F29-AE4A-F300BDEFAEBC}"/>
              </a:ext>
            </a:extLst>
          </p:cNvPr>
          <p:cNvGrpSpPr/>
          <p:nvPr/>
        </p:nvGrpSpPr>
        <p:grpSpPr>
          <a:xfrm>
            <a:off x="32083" y="1446823"/>
            <a:ext cx="11983451" cy="4878016"/>
            <a:chOff x="484529" y="1780257"/>
            <a:chExt cx="8134928" cy="4878016"/>
          </a:xfrm>
        </p:grpSpPr>
        <p:sp>
          <p:nvSpPr>
            <p:cNvPr id="7" name="テキスト ボックス 6">
              <a:extLst>
                <a:ext uri="{FF2B5EF4-FFF2-40B4-BE49-F238E27FC236}">
                  <a16:creationId xmlns:a16="http://schemas.microsoft.com/office/drawing/2014/main" id="{AE04F0CB-9FDE-485F-9C24-4FEC5C62AD36}"/>
                </a:ext>
              </a:extLst>
            </p:cNvPr>
            <p:cNvSpPr txBox="1"/>
            <p:nvPr/>
          </p:nvSpPr>
          <p:spPr>
            <a:xfrm>
              <a:off x="484529" y="1780257"/>
              <a:ext cx="8134928" cy="1569660"/>
            </a:xfrm>
            <a:prstGeom prst="rect">
              <a:avLst/>
            </a:prstGeom>
            <a:noFill/>
          </p:spPr>
          <p:txBody>
            <a:bodyPr wrap="square">
              <a:spAutoFit/>
            </a:bodyPr>
            <a:lstStyle/>
            <a:p>
              <a:pPr marL="342900" indent="-342900" algn="just">
                <a:buFont typeface="Wingdings" panose="05000000000000000000" pitchFamily="2" charset="2"/>
                <a:buChar char=""/>
              </a:pPr>
              <a:r>
                <a:rPr lang="ja-JP" altLang="ja-JP" sz="3200" kern="100" dirty="0">
                  <a:latin typeface="+mn-ea"/>
                  <a:cs typeface="Times New Roman" panose="02020603050405020304" pitchFamily="18" charset="0"/>
                </a:rPr>
                <a:t>個別での指導</a:t>
              </a:r>
              <a:r>
                <a:rPr lang="ja-JP" altLang="en-US" sz="3200" kern="100" dirty="0">
                  <a:latin typeface="+mn-ea"/>
                  <a:cs typeface="Times New Roman" panose="02020603050405020304" pitchFamily="18" charset="0"/>
                </a:rPr>
                <a:t>や</a:t>
              </a:r>
              <a:r>
                <a:rPr lang="ja-JP" altLang="ja-JP" sz="3200" kern="100" dirty="0">
                  <a:latin typeface="+mn-ea"/>
                  <a:cs typeface="Times New Roman" panose="02020603050405020304" pitchFamily="18" charset="0"/>
                </a:rPr>
                <a:t>技術面の指導をしてほしかった</a:t>
              </a:r>
              <a:r>
                <a:rPr lang="ja-JP" altLang="en-US" sz="3200" kern="100" dirty="0">
                  <a:latin typeface="+mn-ea"/>
                  <a:cs typeface="Times New Roman" panose="02020603050405020304" pitchFamily="18" charset="0"/>
                </a:rPr>
                <a:t>との</a:t>
              </a:r>
              <a:r>
                <a:rPr lang="ja-JP" altLang="ja-JP" sz="3200" kern="100" dirty="0">
                  <a:latin typeface="+mn-ea"/>
                  <a:cs typeface="Times New Roman" panose="02020603050405020304" pitchFamily="18" charset="0"/>
                </a:rPr>
                <a:t>意見も</a:t>
              </a:r>
              <a:r>
                <a:rPr lang="ja-JP" altLang="ja-JP" sz="3200" kern="100">
                  <a:latin typeface="+mn-ea"/>
                  <a:cs typeface="Times New Roman" panose="02020603050405020304" pitchFamily="18" charset="0"/>
                </a:rPr>
                <a:t>あったため</a:t>
              </a:r>
              <a:r>
                <a:rPr lang="ja-JP" altLang="en-US" sz="3200" kern="100">
                  <a:latin typeface="+mn-ea"/>
                  <a:cs typeface="Times New Roman" panose="02020603050405020304" pitchFamily="18" charset="0"/>
                </a:rPr>
                <a:t>、希望者</a:t>
              </a:r>
              <a:r>
                <a:rPr lang="ja-JP" altLang="en-US" sz="3200" kern="100" dirty="0">
                  <a:latin typeface="+mn-ea"/>
                  <a:cs typeface="Times New Roman" panose="02020603050405020304" pitchFamily="18" charset="0"/>
                </a:rPr>
                <a:t>には少人数制で行う日</a:t>
              </a:r>
              <a:r>
                <a:rPr lang="ja-JP" altLang="en-US" sz="3200" kern="100">
                  <a:latin typeface="+mn-ea"/>
                  <a:cs typeface="Times New Roman" panose="02020603050405020304" pitchFamily="18" charset="0"/>
                </a:rPr>
                <a:t>をつくり、対応</a:t>
              </a:r>
              <a:r>
                <a:rPr lang="ja-JP" altLang="en-US" sz="3200" kern="100" dirty="0">
                  <a:latin typeface="+mn-ea"/>
                  <a:cs typeface="Times New Roman" panose="02020603050405020304" pitchFamily="18" charset="0"/>
                </a:rPr>
                <a:t>できるようにする</a:t>
              </a:r>
              <a:endParaRPr lang="en-US" altLang="ja-JP" sz="3200" kern="100" dirty="0">
                <a:latin typeface="+mn-ea"/>
                <a:cs typeface="Times New Roman" panose="02020603050405020304" pitchFamily="18" charset="0"/>
              </a:endParaRPr>
            </a:p>
          </p:txBody>
        </p:sp>
        <p:sp>
          <p:nvSpPr>
            <p:cNvPr id="8" name="テキスト ボックス 7">
              <a:extLst>
                <a:ext uri="{FF2B5EF4-FFF2-40B4-BE49-F238E27FC236}">
                  <a16:creationId xmlns:a16="http://schemas.microsoft.com/office/drawing/2014/main" id="{AE3864E4-1831-4901-B02C-46E460D9BE7B}"/>
                </a:ext>
              </a:extLst>
            </p:cNvPr>
            <p:cNvSpPr txBox="1"/>
            <p:nvPr/>
          </p:nvSpPr>
          <p:spPr>
            <a:xfrm>
              <a:off x="484529" y="3434435"/>
              <a:ext cx="8134928" cy="1569660"/>
            </a:xfrm>
            <a:prstGeom prst="rect">
              <a:avLst/>
            </a:prstGeom>
            <a:noFill/>
          </p:spPr>
          <p:txBody>
            <a:bodyPr wrap="square">
              <a:spAutoFit/>
            </a:bodyPr>
            <a:lstStyle/>
            <a:p>
              <a:pPr marL="342900" indent="-342900" algn="just">
                <a:buFont typeface="Wingdings" panose="05000000000000000000" pitchFamily="2" charset="2"/>
                <a:buChar char=""/>
              </a:pPr>
              <a:r>
                <a:rPr lang="ja-JP" altLang="ja-JP" sz="3200" kern="100" dirty="0">
                  <a:latin typeface="+mn-ea"/>
                  <a:cs typeface="Times New Roman" panose="02020603050405020304" pitchFamily="18" charset="0"/>
                </a:rPr>
                <a:t>コロナの影響も</a:t>
              </a:r>
              <a:r>
                <a:rPr lang="ja-JP" altLang="en-US" sz="3200" kern="100" dirty="0">
                  <a:latin typeface="+mn-ea"/>
                  <a:cs typeface="Times New Roman" panose="02020603050405020304" pitchFamily="18" charset="0"/>
                </a:rPr>
                <a:t>あった</a:t>
              </a:r>
              <a:r>
                <a:rPr lang="ja-JP" altLang="ja-JP" sz="3200" kern="100" dirty="0">
                  <a:latin typeface="+mn-ea"/>
                  <a:cs typeface="Times New Roman" panose="02020603050405020304" pitchFamily="18" charset="0"/>
                </a:rPr>
                <a:t>が，今後は不測の事態を想定し</a:t>
              </a:r>
              <a:r>
                <a:rPr lang="en-US" altLang="ja-JP" sz="3200" kern="100" dirty="0">
                  <a:latin typeface="+mn-ea"/>
                  <a:cs typeface="Times New Roman" panose="02020603050405020304" pitchFamily="18" charset="0"/>
                </a:rPr>
                <a:t>2~3</a:t>
              </a:r>
              <a:r>
                <a:rPr lang="ja-JP" altLang="ja-JP" sz="3200" kern="100" dirty="0">
                  <a:latin typeface="+mn-ea"/>
                  <a:cs typeface="Times New Roman" panose="02020603050405020304" pitchFamily="18" charset="0"/>
                </a:rPr>
                <a:t>ヶ所は事前に場所を確保できるようにして</a:t>
              </a:r>
              <a:r>
                <a:rPr lang="ja-JP" altLang="en-US" sz="3200" kern="100" dirty="0">
                  <a:latin typeface="+mn-ea"/>
                  <a:cs typeface="Times New Roman" panose="02020603050405020304" pitchFamily="18" charset="0"/>
                </a:rPr>
                <a:t>おく必要がある</a:t>
              </a:r>
              <a:endParaRPr lang="ja-JP" altLang="ja-JP" sz="3200" kern="100" dirty="0">
                <a:latin typeface="+mn-ea"/>
                <a:cs typeface="Times New Roman" panose="02020603050405020304" pitchFamily="18" charset="0"/>
              </a:endParaRPr>
            </a:p>
          </p:txBody>
        </p:sp>
        <p:sp>
          <p:nvSpPr>
            <p:cNvPr id="9" name="テキスト ボックス 8">
              <a:extLst>
                <a:ext uri="{FF2B5EF4-FFF2-40B4-BE49-F238E27FC236}">
                  <a16:creationId xmlns:a16="http://schemas.microsoft.com/office/drawing/2014/main" id="{17C6AFA1-FC0C-4866-ACF7-40D2AB452490}"/>
                </a:ext>
              </a:extLst>
            </p:cNvPr>
            <p:cNvSpPr txBox="1"/>
            <p:nvPr/>
          </p:nvSpPr>
          <p:spPr>
            <a:xfrm>
              <a:off x="484529" y="5088613"/>
              <a:ext cx="8134928" cy="1569660"/>
            </a:xfrm>
            <a:prstGeom prst="rect">
              <a:avLst/>
            </a:prstGeom>
            <a:noFill/>
          </p:spPr>
          <p:txBody>
            <a:bodyPr wrap="square">
              <a:spAutoFit/>
            </a:bodyPr>
            <a:lstStyle/>
            <a:p>
              <a:pPr marL="342900" indent="-342900" algn="just">
                <a:buFont typeface="Wingdings" panose="05000000000000000000" pitchFamily="2" charset="2"/>
                <a:buChar char=""/>
              </a:pPr>
              <a:r>
                <a:rPr lang="ja-JP" altLang="en-US" sz="3200" kern="100" dirty="0">
                  <a:latin typeface="+mn-ea"/>
                  <a:cs typeface="Times New Roman" panose="02020603050405020304" pitchFamily="18" charset="0"/>
                </a:rPr>
                <a:t>指導者が複数参加する場合は子どもたちそれぞれ特徴や課題を共有できるようにする仕組みが必要である</a:t>
              </a:r>
              <a:endParaRPr lang="ja-JP" altLang="ja-JP" sz="3200" kern="100" dirty="0">
                <a:latin typeface="+mn-ea"/>
                <a:cs typeface="Times New Roman" panose="02020603050405020304" pitchFamily="18" charset="0"/>
              </a:endParaRPr>
            </a:p>
          </p:txBody>
        </p:sp>
      </p:grpSp>
      <p:sp>
        <p:nvSpPr>
          <p:cNvPr id="10" name="タイトル 1">
            <a:extLst>
              <a:ext uri="{FF2B5EF4-FFF2-40B4-BE49-F238E27FC236}">
                <a16:creationId xmlns:a16="http://schemas.microsoft.com/office/drawing/2014/main" id="{1B4A6176-B6CE-924B-9B33-E08FBCA7722C}"/>
              </a:ext>
            </a:extLst>
          </p:cNvPr>
          <p:cNvSpPr txBox="1">
            <a:spLocks/>
          </p:cNvSpPr>
          <p:nvPr/>
        </p:nvSpPr>
        <p:spPr>
          <a:xfrm>
            <a:off x="838199" y="365126"/>
            <a:ext cx="10952747" cy="90606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t>今後の課題　</a:t>
            </a:r>
            <a:r>
              <a:rPr lang="en-US" altLang="ja-JP" dirty="0"/>
              <a:t>〜</a:t>
            </a:r>
            <a:r>
              <a:rPr lang="ja-JP" altLang="en-US"/>
              <a:t>野球について</a:t>
            </a:r>
            <a:r>
              <a:rPr lang="en-US" altLang="ja-JP" dirty="0"/>
              <a:t>〜</a:t>
            </a:r>
            <a:endParaRPr lang="ja-JP" altLang="en-US"/>
          </a:p>
        </p:txBody>
      </p:sp>
    </p:spTree>
    <p:extLst>
      <p:ext uri="{BB962C8B-B14F-4D97-AF65-F5344CB8AC3E}">
        <p14:creationId xmlns:p14="http://schemas.microsoft.com/office/powerpoint/2010/main" val="1260239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17371B03-8CF7-4949-B901-C9B68D8EAC4C}"/>
              </a:ext>
            </a:extLst>
          </p:cNvPr>
          <p:cNvSpPr txBox="1"/>
          <p:nvPr/>
        </p:nvSpPr>
        <p:spPr>
          <a:xfrm>
            <a:off x="8446294" y="2088034"/>
            <a:ext cx="1184032" cy="600164"/>
          </a:xfrm>
          <a:prstGeom prst="rect">
            <a:avLst/>
          </a:prstGeom>
          <a:noFill/>
        </p:spPr>
        <p:txBody>
          <a:bodyPr wrap="square" rtlCol="0">
            <a:spAutoFit/>
          </a:bodyPr>
          <a:lstStyle/>
          <a:p>
            <a:r>
              <a:rPr lang="ja-JP" altLang="en-US" sz="33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③</a:t>
            </a:r>
          </a:p>
        </p:txBody>
      </p:sp>
      <p:grpSp>
        <p:nvGrpSpPr>
          <p:cNvPr id="6" name="グループ化 5">
            <a:extLst>
              <a:ext uri="{FF2B5EF4-FFF2-40B4-BE49-F238E27FC236}">
                <a16:creationId xmlns:a16="http://schemas.microsoft.com/office/drawing/2014/main" id="{8A6CD385-EC04-4E72-A4B0-37BD81D8C401}"/>
              </a:ext>
            </a:extLst>
          </p:cNvPr>
          <p:cNvGrpSpPr/>
          <p:nvPr/>
        </p:nvGrpSpPr>
        <p:grpSpPr>
          <a:xfrm>
            <a:off x="176463" y="1586012"/>
            <a:ext cx="11726779" cy="3321915"/>
            <a:chOff x="484529" y="3434435"/>
            <a:chExt cx="8157158" cy="3321915"/>
          </a:xfrm>
        </p:grpSpPr>
        <p:sp>
          <p:nvSpPr>
            <p:cNvPr id="8" name="テキスト ボックス 7">
              <a:extLst>
                <a:ext uri="{FF2B5EF4-FFF2-40B4-BE49-F238E27FC236}">
                  <a16:creationId xmlns:a16="http://schemas.microsoft.com/office/drawing/2014/main" id="{F2F2D75A-FBBB-4877-9499-D5D5177004C3}"/>
                </a:ext>
              </a:extLst>
            </p:cNvPr>
            <p:cNvSpPr txBox="1"/>
            <p:nvPr/>
          </p:nvSpPr>
          <p:spPr>
            <a:xfrm>
              <a:off x="484529" y="3434435"/>
              <a:ext cx="8157158" cy="1077218"/>
            </a:xfrm>
            <a:prstGeom prst="rect">
              <a:avLst/>
            </a:prstGeom>
            <a:noFill/>
          </p:spPr>
          <p:txBody>
            <a:bodyPr wrap="square">
              <a:spAutoFit/>
            </a:bodyPr>
            <a:lstStyle/>
            <a:p>
              <a:pPr marL="342900" indent="-342900" algn="just">
                <a:buFont typeface="Wingdings" panose="05000000000000000000" pitchFamily="2" charset="2"/>
                <a:buChar char=""/>
              </a:pPr>
              <a:r>
                <a:rPr lang="ja-JP" altLang="en-US" sz="3200" kern="100" dirty="0">
                  <a:latin typeface="+mn-ea"/>
                  <a:cs typeface="Times New Roman" panose="02020603050405020304" pitchFamily="18" charset="0"/>
                </a:rPr>
                <a:t>中学</a:t>
              </a:r>
              <a:r>
                <a:rPr lang="en-US" altLang="ja-JP" sz="3200" kern="100" dirty="0">
                  <a:latin typeface="+mn-ea"/>
                  <a:cs typeface="Times New Roman" panose="02020603050405020304" pitchFamily="18" charset="0"/>
                </a:rPr>
                <a:t>3</a:t>
              </a:r>
              <a:r>
                <a:rPr lang="ja-JP" altLang="en-US" sz="3200" kern="100" dirty="0">
                  <a:latin typeface="+mn-ea"/>
                  <a:cs typeface="Times New Roman" panose="02020603050405020304" pitchFamily="18" charset="0"/>
                </a:rPr>
                <a:t>年生の夏休みの段階では手遅れに</a:t>
              </a:r>
              <a:r>
                <a:rPr lang="ja-JP" altLang="en-US" sz="3200" kern="100">
                  <a:latin typeface="+mn-ea"/>
                  <a:cs typeface="Times New Roman" panose="02020603050405020304" pitchFamily="18" charset="0"/>
                </a:rPr>
                <a:t>なってしまうので、</a:t>
              </a:r>
              <a:endParaRPr lang="en-US" altLang="ja-JP" sz="3200" kern="100" dirty="0">
                <a:latin typeface="+mn-ea"/>
                <a:cs typeface="Times New Roman" panose="02020603050405020304" pitchFamily="18" charset="0"/>
              </a:endParaRPr>
            </a:p>
            <a:p>
              <a:pPr algn="just"/>
              <a:r>
                <a:rPr lang="ja-JP" altLang="en-US" sz="3200" kern="100">
                  <a:latin typeface="+mn-ea"/>
                  <a:cs typeface="Times New Roman" panose="02020603050405020304" pitchFamily="18" charset="0"/>
                </a:rPr>
                <a:t>　</a:t>
              </a:r>
              <a:r>
                <a:rPr lang="en-US" altLang="ja-JP" sz="3200" kern="100" dirty="0">
                  <a:latin typeface="+mn-ea"/>
                  <a:cs typeface="Times New Roman" panose="02020603050405020304" pitchFamily="18" charset="0"/>
                </a:rPr>
                <a:t>1</a:t>
              </a:r>
              <a:r>
                <a:rPr lang="ja-JP" altLang="en-US" sz="3200" kern="100" dirty="0">
                  <a:latin typeface="+mn-ea"/>
                  <a:cs typeface="Times New Roman" panose="02020603050405020304" pitchFamily="18" charset="0"/>
                </a:rPr>
                <a:t>年生・</a:t>
              </a:r>
              <a:r>
                <a:rPr lang="en-US" altLang="ja-JP" sz="3200" kern="100" dirty="0">
                  <a:latin typeface="+mn-ea"/>
                  <a:cs typeface="Times New Roman" panose="02020603050405020304" pitchFamily="18" charset="0"/>
                </a:rPr>
                <a:t>2</a:t>
              </a:r>
              <a:r>
                <a:rPr lang="ja-JP" altLang="en-US" sz="3200" kern="100" dirty="0">
                  <a:latin typeface="+mn-ea"/>
                  <a:cs typeface="Times New Roman" panose="02020603050405020304" pitchFamily="18" charset="0"/>
                </a:rPr>
                <a:t>年生の段階から指導するシステム作り</a:t>
              </a:r>
              <a:r>
                <a:rPr lang="ja-JP" altLang="en-US" sz="3200" kern="100">
                  <a:latin typeface="+mn-ea"/>
                  <a:cs typeface="Times New Roman" panose="02020603050405020304" pitchFamily="18" charset="0"/>
                </a:rPr>
                <a:t>が必要</a:t>
              </a:r>
              <a:endParaRPr lang="ja-JP" altLang="ja-JP" sz="3200" kern="100" dirty="0">
                <a:latin typeface="+mn-ea"/>
                <a:cs typeface="Times New Roman" panose="02020603050405020304" pitchFamily="18" charset="0"/>
              </a:endParaRPr>
            </a:p>
          </p:txBody>
        </p:sp>
        <p:sp>
          <p:nvSpPr>
            <p:cNvPr id="9" name="テキスト ボックス 8">
              <a:extLst>
                <a:ext uri="{FF2B5EF4-FFF2-40B4-BE49-F238E27FC236}">
                  <a16:creationId xmlns:a16="http://schemas.microsoft.com/office/drawing/2014/main" id="{4D8BF1F6-DC15-4BBE-96F6-0206BC610230}"/>
                </a:ext>
              </a:extLst>
            </p:cNvPr>
            <p:cNvSpPr txBox="1"/>
            <p:nvPr/>
          </p:nvSpPr>
          <p:spPr>
            <a:xfrm>
              <a:off x="484530" y="5186690"/>
              <a:ext cx="7889302" cy="1569660"/>
            </a:xfrm>
            <a:prstGeom prst="rect">
              <a:avLst/>
            </a:prstGeom>
            <a:noFill/>
          </p:spPr>
          <p:txBody>
            <a:bodyPr wrap="square">
              <a:spAutoFit/>
            </a:bodyPr>
            <a:lstStyle/>
            <a:p>
              <a:pPr marL="342900" indent="-342900" algn="just">
                <a:buFont typeface="Wingdings" panose="05000000000000000000" pitchFamily="2" charset="2"/>
                <a:buChar char=""/>
              </a:pPr>
              <a:r>
                <a:rPr lang="ja-JP" altLang="en-US" sz="3200" kern="100" dirty="0">
                  <a:latin typeface="+mn-ea"/>
                  <a:cs typeface="Times New Roman" panose="02020603050405020304" pitchFamily="18" charset="0"/>
                </a:rPr>
                <a:t>オンライン指導は質問対応やアドバイスを</a:t>
              </a:r>
              <a:r>
                <a:rPr lang="ja-JP" altLang="en-US" sz="3200" kern="100">
                  <a:latin typeface="+mn-ea"/>
                  <a:cs typeface="Times New Roman" panose="02020603050405020304" pitchFamily="18" charset="0"/>
                </a:rPr>
                <a:t>スムーズに</a:t>
              </a:r>
              <a:endParaRPr lang="en-US" altLang="ja-JP" sz="3200" kern="100" dirty="0">
                <a:latin typeface="+mn-ea"/>
                <a:cs typeface="Times New Roman" panose="02020603050405020304" pitchFamily="18" charset="0"/>
              </a:endParaRPr>
            </a:p>
            <a:p>
              <a:pPr algn="just"/>
              <a:r>
                <a:rPr lang="ja-JP" altLang="en-US" sz="3200" kern="100">
                  <a:latin typeface="+mn-ea"/>
                  <a:cs typeface="Times New Roman" panose="02020603050405020304" pitchFamily="18" charset="0"/>
                </a:rPr>
                <a:t>　行えず</a:t>
              </a:r>
              <a:r>
                <a:rPr lang="ja-JP" altLang="en-US" sz="3200" kern="100" dirty="0">
                  <a:latin typeface="+mn-ea"/>
                  <a:cs typeface="Times New Roman" panose="02020603050405020304" pitchFamily="18" charset="0"/>
                </a:rPr>
                <a:t>，当日の学習管理が難しいため，情報</a:t>
              </a:r>
              <a:r>
                <a:rPr lang="ja-JP" altLang="en-US" sz="3200" kern="100">
                  <a:latin typeface="+mn-ea"/>
                  <a:cs typeface="Times New Roman" panose="02020603050405020304" pitchFamily="18" charset="0"/>
                </a:rPr>
                <a:t>共有を</a:t>
              </a:r>
              <a:endParaRPr lang="en-US" altLang="ja-JP" sz="3200" kern="100" dirty="0">
                <a:latin typeface="+mn-ea"/>
                <a:cs typeface="Times New Roman" panose="02020603050405020304" pitchFamily="18" charset="0"/>
              </a:endParaRPr>
            </a:p>
            <a:p>
              <a:pPr algn="just"/>
              <a:r>
                <a:rPr lang="ja-JP" altLang="en-US" sz="3200" kern="100">
                  <a:latin typeface="+mn-ea"/>
                  <a:cs typeface="Times New Roman" panose="02020603050405020304" pitchFamily="18" charset="0"/>
                </a:rPr>
                <a:t>　スムーズ</a:t>
              </a:r>
              <a:r>
                <a:rPr lang="ja-JP" altLang="en-US" sz="3200" kern="100" dirty="0">
                  <a:latin typeface="+mn-ea"/>
                  <a:cs typeface="Times New Roman" panose="02020603050405020304" pitchFamily="18" charset="0"/>
                </a:rPr>
                <a:t>に行うツールが必要である</a:t>
              </a:r>
              <a:endParaRPr lang="ja-JP" altLang="ja-JP" sz="3200" kern="100" dirty="0">
                <a:latin typeface="+mn-ea"/>
                <a:cs typeface="Times New Roman" panose="02020603050405020304" pitchFamily="18" charset="0"/>
              </a:endParaRPr>
            </a:p>
          </p:txBody>
        </p:sp>
      </p:grpSp>
      <p:sp>
        <p:nvSpPr>
          <p:cNvPr id="10" name="タイトル 1">
            <a:extLst>
              <a:ext uri="{FF2B5EF4-FFF2-40B4-BE49-F238E27FC236}">
                <a16:creationId xmlns:a16="http://schemas.microsoft.com/office/drawing/2014/main" id="{C7A776DE-8971-8944-B144-74B29EFD3323}"/>
              </a:ext>
            </a:extLst>
          </p:cNvPr>
          <p:cNvSpPr txBox="1">
            <a:spLocks/>
          </p:cNvSpPr>
          <p:nvPr/>
        </p:nvSpPr>
        <p:spPr>
          <a:xfrm>
            <a:off x="838199" y="365126"/>
            <a:ext cx="10952747" cy="90606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t>今後の課題　</a:t>
            </a:r>
            <a:r>
              <a:rPr lang="en-US" altLang="ja-JP" dirty="0"/>
              <a:t>〜</a:t>
            </a:r>
            <a:r>
              <a:rPr lang="ja-JP" altLang="en-US"/>
              <a:t>学習について</a:t>
            </a:r>
            <a:r>
              <a:rPr lang="en-US" altLang="ja-JP" dirty="0"/>
              <a:t>〜</a:t>
            </a:r>
            <a:endParaRPr lang="ja-JP" altLang="en-US"/>
          </a:p>
        </p:txBody>
      </p:sp>
    </p:spTree>
    <p:extLst>
      <p:ext uri="{BB962C8B-B14F-4D97-AF65-F5344CB8AC3E}">
        <p14:creationId xmlns:p14="http://schemas.microsoft.com/office/powerpoint/2010/main" val="2546071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17371B03-8CF7-4949-B901-C9B68D8EAC4C}"/>
              </a:ext>
            </a:extLst>
          </p:cNvPr>
          <p:cNvSpPr txBox="1"/>
          <p:nvPr/>
        </p:nvSpPr>
        <p:spPr>
          <a:xfrm>
            <a:off x="8446294" y="2088034"/>
            <a:ext cx="1184032" cy="600164"/>
          </a:xfrm>
          <a:prstGeom prst="rect">
            <a:avLst/>
          </a:prstGeom>
          <a:noFill/>
        </p:spPr>
        <p:txBody>
          <a:bodyPr wrap="square" rtlCol="0">
            <a:spAutoFit/>
          </a:bodyPr>
          <a:lstStyle/>
          <a:p>
            <a:r>
              <a:rPr lang="ja-JP" altLang="en-US" sz="33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③</a:t>
            </a:r>
          </a:p>
        </p:txBody>
      </p:sp>
      <p:grpSp>
        <p:nvGrpSpPr>
          <p:cNvPr id="3" name="グループ化 2">
            <a:extLst>
              <a:ext uri="{FF2B5EF4-FFF2-40B4-BE49-F238E27FC236}">
                <a16:creationId xmlns:a16="http://schemas.microsoft.com/office/drawing/2014/main" id="{0B0ADFBD-B13A-4F29-AE4A-F300BDEFAEBC}"/>
              </a:ext>
            </a:extLst>
          </p:cNvPr>
          <p:cNvGrpSpPr/>
          <p:nvPr/>
        </p:nvGrpSpPr>
        <p:grpSpPr>
          <a:xfrm>
            <a:off x="144378" y="1948111"/>
            <a:ext cx="11790946" cy="4285206"/>
            <a:chOff x="490128" y="1780257"/>
            <a:chExt cx="7357571" cy="4285206"/>
          </a:xfrm>
        </p:grpSpPr>
        <p:sp>
          <p:nvSpPr>
            <p:cNvPr id="7" name="テキスト ボックス 6">
              <a:extLst>
                <a:ext uri="{FF2B5EF4-FFF2-40B4-BE49-F238E27FC236}">
                  <a16:creationId xmlns:a16="http://schemas.microsoft.com/office/drawing/2014/main" id="{AE04F0CB-9FDE-485F-9C24-4FEC5C62AD36}"/>
                </a:ext>
              </a:extLst>
            </p:cNvPr>
            <p:cNvSpPr txBox="1"/>
            <p:nvPr/>
          </p:nvSpPr>
          <p:spPr>
            <a:xfrm>
              <a:off x="495727" y="1780257"/>
              <a:ext cx="7351972" cy="2062103"/>
            </a:xfrm>
            <a:prstGeom prst="rect">
              <a:avLst/>
            </a:prstGeom>
            <a:noFill/>
          </p:spPr>
          <p:txBody>
            <a:bodyPr wrap="square">
              <a:spAutoFit/>
            </a:bodyPr>
            <a:lstStyle/>
            <a:p>
              <a:pPr marL="342900" indent="-342900" algn="just">
                <a:buFont typeface="Wingdings" panose="05000000000000000000" pitchFamily="2" charset="2"/>
                <a:buChar char=""/>
              </a:pPr>
              <a:r>
                <a:rPr lang="ja-JP" altLang="en-US" sz="3200" kern="100" dirty="0">
                  <a:latin typeface="+mn-ea"/>
                  <a:cs typeface="Times New Roman" panose="02020603050405020304" pitchFamily="18" charset="0"/>
                </a:rPr>
                <a:t>個人への対応とは違い，広い視野で子どものパフォーマンスやトレーニングの進行状況を確認することが難しかった</a:t>
              </a:r>
              <a:endParaRPr lang="en-US" altLang="ja-JP" sz="3200" kern="100" dirty="0">
                <a:latin typeface="+mn-ea"/>
                <a:cs typeface="Times New Roman" panose="02020603050405020304" pitchFamily="18" charset="0"/>
              </a:endParaRPr>
            </a:p>
          </p:txBody>
        </p:sp>
        <p:sp>
          <p:nvSpPr>
            <p:cNvPr id="8" name="テキスト ボックス 7">
              <a:extLst>
                <a:ext uri="{FF2B5EF4-FFF2-40B4-BE49-F238E27FC236}">
                  <a16:creationId xmlns:a16="http://schemas.microsoft.com/office/drawing/2014/main" id="{AE3864E4-1831-4901-B02C-46E460D9BE7B}"/>
                </a:ext>
              </a:extLst>
            </p:cNvPr>
            <p:cNvSpPr txBox="1"/>
            <p:nvPr/>
          </p:nvSpPr>
          <p:spPr>
            <a:xfrm>
              <a:off x="490128" y="3538139"/>
              <a:ext cx="7084118" cy="1077218"/>
            </a:xfrm>
            <a:prstGeom prst="rect">
              <a:avLst/>
            </a:prstGeom>
            <a:noFill/>
          </p:spPr>
          <p:txBody>
            <a:bodyPr wrap="square">
              <a:spAutoFit/>
            </a:bodyPr>
            <a:lstStyle/>
            <a:p>
              <a:pPr marL="342900" indent="-342900" algn="just">
                <a:buFont typeface="Wingdings" panose="05000000000000000000" pitchFamily="2" charset="2"/>
                <a:buChar char=""/>
              </a:pPr>
              <a:r>
                <a:rPr lang="ja-JP" altLang="en-US" sz="3200" kern="100" dirty="0">
                  <a:latin typeface="+mn-ea"/>
                  <a:cs typeface="Times New Roman" panose="02020603050405020304" pitchFamily="18" charset="0"/>
                </a:rPr>
                <a:t>負荷量の調整やトレーニングレベルの設定が難しかった</a:t>
              </a:r>
              <a:endParaRPr lang="ja-JP" altLang="ja-JP" sz="3200" kern="100" dirty="0">
                <a:latin typeface="+mn-ea"/>
                <a:cs typeface="Times New Roman" panose="02020603050405020304" pitchFamily="18" charset="0"/>
              </a:endParaRPr>
            </a:p>
          </p:txBody>
        </p:sp>
        <p:sp>
          <p:nvSpPr>
            <p:cNvPr id="9" name="テキスト ボックス 8">
              <a:extLst>
                <a:ext uri="{FF2B5EF4-FFF2-40B4-BE49-F238E27FC236}">
                  <a16:creationId xmlns:a16="http://schemas.microsoft.com/office/drawing/2014/main" id="{17C6AFA1-FC0C-4866-ACF7-40D2AB452490}"/>
                </a:ext>
              </a:extLst>
            </p:cNvPr>
            <p:cNvSpPr txBox="1"/>
            <p:nvPr/>
          </p:nvSpPr>
          <p:spPr>
            <a:xfrm>
              <a:off x="495727" y="4988245"/>
              <a:ext cx="7078519" cy="1077218"/>
            </a:xfrm>
            <a:prstGeom prst="rect">
              <a:avLst/>
            </a:prstGeom>
            <a:noFill/>
          </p:spPr>
          <p:txBody>
            <a:bodyPr wrap="square">
              <a:spAutoFit/>
            </a:bodyPr>
            <a:lstStyle/>
            <a:p>
              <a:pPr marL="342900" indent="-342900" algn="just">
                <a:buFont typeface="Wingdings" panose="05000000000000000000" pitchFamily="2" charset="2"/>
                <a:buChar char=""/>
              </a:pPr>
              <a:r>
                <a:rPr lang="ja-JP" altLang="en-US" sz="3200" kern="100" dirty="0">
                  <a:latin typeface="+mn-ea"/>
                  <a:cs typeface="Times New Roman" panose="02020603050405020304" pitchFamily="18" charset="0"/>
                </a:rPr>
                <a:t>まずは指導者自身が見本となることが大切であると感じた</a:t>
              </a:r>
              <a:endParaRPr lang="ja-JP" altLang="ja-JP" sz="3200" kern="100" dirty="0">
                <a:latin typeface="+mn-ea"/>
                <a:cs typeface="Times New Roman" panose="02020603050405020304" pitchFamily="18" charset="0"/>
              </a:endParaRPr>
            </a:p>
          </p:txBody>
        </p:sp>
      </p:grpSp>
      <p:sp>
        <p:nvSpPr>
          <p:cNvPr id="10" name="タイトル 1">
            <a:extLst>
              <a:ext uri="{FF2B5EF4-FFF2-40B4-BE49-F238E27FC236}">
                <a16:creationId xmlns:a16="http://schemas.microsoft.com/office/drawing/2014/main" id="{2087E66E-87D3-074D-9107-6E9E478BB5BE}"/>
              </a:ext>
            </a:extLst>
          </p:cNvPr>
          <p:cNvSpPr txBox="1">
            <a:spLocks/>
          </p:cNvSpPr>
          <p:nvPr/>
        </p:nvSpPr>
        <p:spPr>
          <a:xfrm>
            <a:off x="838199" y="365126"/>
            <a:ext cx="10952747" cy="90606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t>今後の課題　</a:t>
            </a:r>
            <a:r>
              <a:rPr lang="en-US" altLang="ja-JP" dirty="0"/>
              <a:t>〜</a:t>
            </a:r>
            <a:r>
              <a:rPr lang="ja-JP" altLang="en-US"/>
              <a:t>指導者について</a:t>
            </a:r>
            <a:r>
              <a:rPr lang="en-US" altLang="ja-JP" dirty="0"/>
              <a:t>〜</a:t>
            </a:r>
            <a:endParaRPr lang="ja-JP" altLang="en-US"/>
          </a:p>
        </p:txBody>
      </p:sp>
    </p:spTree>
    <p:extLst>
      <p:ext uri="{BB962C8B-B14F-4D97-AF65-F5344CB8AC3E}">
        <p14:creationId xmlns:p14="http://schemas.microsoft.com/office/powerpoint/2010/main" val="1245666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D23080-20A5-374D-900A-56EF77F3E142}"/>
              </a:ext>
            </a:extLst>
          </p:cNvPr>
          <p:cNvSpPr>
            <a:spLocks noGrp="1"/>
          </p:cNvSpPr>
          <p:nvPr>
            <p:ph type="ctrTitle"/>
          </p:nvPr>
        </p:nvSpPr>
        <p:spPr/>
        <p:txBody>
          <a:bodyPr/>
          <a:lstStyle/>
          <a:p>
            <a:r>
              <a:rPr lang="ja-JP" altLang="en-US">
                <a:latin typeface="+mn-ea"/>
                <a:ea typeface="+mn-ea"/>
              </a:rPr>
              <a:t>知的アスリート育成塾</a:t>
            </a:r>
            <a:endParaRPr kumimoji="1" lang="ja-JP" altLang="en-US">
              <a:latin typeface="+mn-ea"/>
              <a:ea typeface="+mn-ea"/>
            </a:endParaRPr>
          </a:p>
        </p:txBody>
      </p:sp>
      <p:sp>
        <p:nvSpPr>
          <p:cNvPr id="5" name="字幕 4">
            <a:extLst>
              <a:ext uri="{FF2B5EF4-FFF2-40B4-BE49-F238E27FC236}">
                <a16:creationId xmlns:a16="http://schemas.microsoft.com/office/drawing/2014/main" id="{205CA56A-7259-7A43-884D-C5B70B9083C5}"/>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808332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23A973-1954-FF46-9C40-5A2C3101B97C}"/>
              </a:ext>
            </a:extLst>
          </p:cNvPr>
          <p:cNvSpPr>
            <a:spLocks noGrp="1"/>
          </p:cNvSpPr>
          <p:nvPr>
            <p:ph type="title"/>
          </p:nvPr>
        </p:nvSpPr>
        <p:spPr/>
        <p:txBody>
          <a:bodyPr/>
          <a:lstStyle/>
          <a:p>
            <a:r>
              <a:rPr kumimoji="1" lang="ja-JP" altLang="en-US"/>
              <a:t>知的アスリートと</a:t>
            </a:r>
            <a:r>
              <a:rPr lang="ja-JP" altLang="en-US"/>
              <a:t>は</a:t>
            </a:r>
            <a:endParaRPr kumimoji="1" lang="ja-JP" altLang="en-US"/>
          </a:p>
        </p:txBody>
      </p:sp>
      <p:sp>
        <p:nvSpPr>
          <p:cNvPr id="4" name="正方形/長方形 3">
            <a:extLst>
              <a:ext uri="{FF2B5EF4-FFF2-40B4-BE49-F238E27FC236}">
                <a16:creationId xmlns:a16="http://schemas.microsoft.com/office/drawing/2014/main" id="{E7C143EE-F508-724C-9E0E-7C3B7914BC64}"/>
              </a:ext>
            </a:extLst>
          </p:cNvPr>
          <p:cNvSpPr/>
          <p:nvPr/>
        </p:nvSpPr>
        <p:spPr>
          <a:xfrm>
            <a:off x="1063556" y="2060337"/>
            <a:ext cx="9734145" cy="2554545"/>
          </a:xfrm>
          <a:prstGeom prst="rect">
            <a:avLst/>
          </a:prstGeom>
        </p:spPr>
        <p:txBody>
          <a:bodyPr wrap="square">
            <a:spAutoFit/>
          </a:bodyPr>
          <a:lstStyle/>
          <a:p>
            <a:r>
              <a:rPr lang="ja-JP" altLang="ja-JP" sz="3200"/>
              <a:t>野球と勉強を本気で取り組み、</a:t>
            </a:r>
            <a:endParaRPr lang="en-US" altLang="ja-JP" sz="3200" dirty="0"/>
          </a:p>
          <a:p>
            <a:endParaRPr lang="en-US" altLang="ja-JP" sz="3200" dirty="0"/>
          </a:p>
          <a:p>
            <a:r>
              <a:rPr lang="ja-JP" altLang="ja-JP" sz="3200"/>
              <a:t>知力、組織力、コミュニケーション力を身につけ、</a:t>
            </a:r>
            <a:endParaRPr lang="en-US" altLang="ja-JP" sz="3200" dirty="0"/>
          </a:p>
          <a:p>
            <a:endParaRPr lang="en-US" altLang="ja-JP" sz="3200" dirty="0"/>
          </a:p>
          <a:p>
            <a:r>
              <a:rPr lang="ja-JP" altLang="ja-JP" sz="3200"/>
              <a:t>利他心を持って社会貢献できる人材</a:t>
            </a:r>
          </a:p>
        </p:txBody>
      </p:sp>
    </p:spTree>
    <p:extLst>
      <p:ext uri="{BB962C8B-B14F-4D97-AF65-F5344CB8AC3E}">
        <p14:creationId xmlns:p14="http://schemas.microsoft.com/office/powerpoint/2010/main" val="3905241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33CE4E-9562-434B-AC0C-EEF823FFB963}"/>
              </a:ext>
            </a:extLst>
          </p:cNvPr>
          <p:cNvSpPr>
            <a:spLocks noGrp="1"/>
          </p:cNvSpPr>
          <p:nvPr>
            <p:ph type="title"/>
          </p:nvPr>
        </p:nvSpPr>
        <p:spPr/>
        <p:txBody>
          <a:bodyPr/>
          <a:lstStyle/>
          <a:p>
            <a:r>
              <a:rPr kumimoji="1" lang="ja-JP" altLang="en-US"/>
              <a:t>知的アスリート育成の理念、目的</a:t>
            </a:r>
          </a:p>
        </p:txBody>
      </p:sp>
      <p:sp>
        <p:nvSpPr>
          <p:cNvPr id="4" name="正方形/長方形 3">
            <a:extLst>
              <a:ext uri="{FF2B5EF4-FFF2-40B4-BE49-F238E27FC236}">
                <a16:creationId xmlns:a16="http://schemas.microsoft.com/office/drawing/2014/main" id="{6A947E04-BE79-AB45-8AD2-95F2CA82CB7D}"/>
              </a:ext>
            </a:extLst>
          </p:cNvPr>
          <p:cNvSpPr/>
          <p:nvPr/>
        </p:nvSpPr>
        <p:spPr>
          <a:xfrm>
            <a:off x="290216" y="1543924"/>
            <a:ext cx="5519460" cy="584775"/>
          </a:xfrm>
          <a:prstGeom prst="rect">
            <a:avLst/>
          </a:prstGeom>
        </p:spPr>
        <p:txBody>
          <a:bodyPr wrap="none">
            <a:spAutoFit/>
          </a:bodyPr>
          <a:lstStyle/>
          <a:p>
            <a:r>
              <a:rPr lang="en-US" altLang="ja-JP" sz="3200" dirty="0"/>
              <a:t>①</a:t>
            </a:r>
            <a:r>
              <a:rPr lang="ja-JP" altLang="en-US" sz="3200"/>
              <a:t>人間力を基盤とした学習：</a:t>
            </a:r>
            <a:endParaRPr lang="en-US" altLang="ja-JP" sz="3200" dirty="0"/>
          </a:p>
        </p:txBody>
      </p:sp>
      <p:sp>
        <p:nvSpPr>
          <p:cNvPr id="5" name="正方形/長方形 4">
            <a:extLst>
              <a:ext uri="{FF2B5EF4-FFF2-40B4-BE49-F238E27FC236}">
                <a16:creationId xmlns:a16="http://schemas.microsoft.com/office/drawing/2014/main" id="{01656B4A-4182-1A4E-8294-9855AB08FBB9}"/>
              </a:ext>
            </a:extLst>
          </p:cNvPr>
          <p:cNvSpPr/>
          <p:nvPr/>
        </p:nvSpPr>
        <p:spPr>
          <a:xfrm>
            <a:off x="290216" y="2751635"/>
            <a:ext cx="6750566" cy="584775"/>
          </a:xfrm>
          <a:prstGeom prst="rect">
            <a:avLst/>
          </a:prstGeom>
        </p:spPr>
        <p:txBody>
          <a:bodyPr wrap="none">
            <a:spAutoFit/>
          </a:bodyPr>
          <a:lstStyle/>
          <a:p>
            <a:r>
              <a:rPr lang="en-US" altLang="ja-JP" sz="3200" dirty="0"/>
              <a:t>②</a:t>
            </a:r>
            <a:r>
              <a:rPr lang="ja-JP" altLang="en-US" sz="3200"/>
              <a:t>考える力をを育み勉強に生かす：</a:t>
            </a:r>
            <a:endParaRPr lang="en-US" altLang="ja-JP" sz="3200" dirty="0"/>
          </a:p>
        </p:txBody>
      </p:sp>
      <p:sp>
        <p:nvSpPr>
          <p:cNvPr id="6" name="正方形/長方形 5">
            <a:extLst>
              <a:ext uri="{FF2B5EF4-FFF2-40B4-BE49-F238E27FC236}">
                <a16:creationId xmlns:a16="http://schemas.microsoft.com/office/drawing/2014/main" id="{CC0FF1BF-5FA3-E245-ACDA-5A4D5F484B5B}"/>
              </a:ext>
            </a:extLst>
          </p:cNvPr>
          <p:cNvSpPr/>
          <p:nvPr/>
        </p:nvSpPr>
        <p:spPr>
          <a:xfrm>
            <a:off x="5551630" y="1529468"/>
            <a:ext cx="4698722" cy="584775"/>
          </a:xfrm>
          <a:prstGeom prst="rect">
            <a:avLst/>
          </a:prstGeom>
        </p:spPr>
        <p:txBody>
          <a:bodyPr wrap="none">
            <a:spAutoFit/>
          </a:bodyPr>
          <a:lstStyle/>
          <a:p>
            <a:r>
              <a:rPr lang="ja-JP" altLang="en-US" sz="3200"/>
              <a:t>利他心を育み社会に貢献</a:t>
            </a:r>
          </a:p>
        </p:txBody>
      </p:sp>
      <p:sp>
        <p:nvSpPr>
          <p:cNvPr id="7" name="正方形/長方形 6">
            <a:extLst>
              <a:ext uri="{FF2B5EF4-FFF2-40B4-BE49-F238E27FC236}">
                <a16:creationId xmlns:a16="http://schemas.microsoft.com/office/drawing/2014/main" id="{BC67F79B-DC3A-AF42-9AA7-F3064540CFF1}"/>
              </a:ext>
            </a:extLst>
          </p:cNvPr>
          <p:cNvSpPr/>
          <p:nvPr/>
        </p:nvSpPr>
        <p:spPr>
          <a:xfrm>
            <a:off x="6770830" y="2751635"/>
            <a:ext cx="4698722" cy="584775"/>
          </a:xfrm>
          <a:prstGeom prst="rect">
            <a:avLst/>
          </a:prstGeom>
        </p:spPr>
        <p:txBody>
          <a:bodyPr wrap="none">
            <a:spAutoFit/>
          </a:bodyPr>
          <a:lstStyle/>
          <a:p>
            <a:r>
              <a:rPr lang="ja-JP" altLang="en-US" sz="3200"/>
              <a:t>思考の原理・原則を学ぶ</a:t>
            </a:r>
          </a:p>
        </p:txBody>
      </p:sp>
      <p:sp>
        <p:nvSpPr>
          <p:cNvPr id="14" name="正方形/長方形 13">
            <a:extLst>
              <a:ext uri="{FF2B5EF4-FFF2-40B4-BE49-F238E27FC236}">
                <a16:creationId xmlns:a16="http://schemas.microsoft.com/office/drawing/2014/main" id="{32DA3AF2-1CDB-1049-97FC-2339E1EEB907}"/>
              </a:ext>
            </a:extLst>
          </p:cNvPr>
          <p:cNvSpPr/>
          <p:nvPr/>
        </p:nvSpPr>
        <p:spPr>
          <a:xfrm>
            <a:off x="192941" y="3949888"/>
            <a:ext cx="11674991" cy="1077218"/>
          </a:xfrm>
          <a:prstGeom prst="rect">
            <a:avLst/>
          </a:prstGeom>
          <a:ln>
            <a:solidFill>
              <a:srgbClr val="0070C0"/>
            </a:solidFill>
          </a:ln>
        </p:spPr>
        <p:txBody>
          <a:bodyPr wrap="none">
            <a:spAutoFit/>
          </a:bodyPr>
          <a:lstStyle/>
          <a:p>
            <a:r>
              <a:rPr lang="ja-JP" altLang="en-US" sz="3200"/>
              <a:t>知的アスリートとは：</a:t>
            </a:r>
            <a:endParaRPr lang="en-US" altLang="ja-JP" sz="3200" dirty="0"/>
          </a:p>
          <a:p>
            <a:r>
              <a:rPr lang="ja-JP" altLang="en-US" sz="3200"/>
              <a:t>　　　スポーツと野球を本気で取り組み、社会貢献もできる人</a:t>
            </a:r>
            <a:endParaRPr lang="en-US" altLang="ja-JP" sz="3200" dirty="0"/>
          </a:p>
        </p:txBody>
      </p:sp>
      <p:sp>
        <p:nvSpPr>
          <p:cNvPr id="15" name="正方形/長方形 14">
            <a:extLst>
              <a:ext uri="{FF2B5EF4-FFF2-40B4-BE49-F238E27FC236}">
                <a16:creationId xmlns:a16="http://schemas.microsoft.com/office/drawing/2014/main" id="{2957A4E6-097A-4F4D-8829-43169FD9F8C3}"/>
              </a:ext>
            </a:extLst>
          </p:cNvPr>
          <p:cNvSpPr/>
          <p:nvPr/>
        </p:nvSpPr>
        <p:spPr>
          <a:xfrm>
            <a:off x="177365" y="5181991"/>
            <a:ext cx="11674991" cy="1569660"/>
          </a:xfrm>
          <a:prstGeom prst="rect">
            <a:avLst/>
          </a:prstGeom>
          <a:ln>
            <a:solidFill>
              <a:srgbClr val="0070C0"/>
            </a:solidFill>
          </a:ln>
        </p:spPr>
        <p:txBody>
          <a:bodyPr wrap="none">
            <a:spAutoFit/>
          </a:bodyPr>
          <a:lstStyle/>
          <a:p>
            <a:r>
              <a:rPr lang="ja-JP" altLang="en-US" sz="3200"/>
              <a:t>知的アスリート育成の目的：</a:t>
            </a:r>
            <a:endParaRPr lang="en-US" altLang="ja-JP" sz="3200" dirty="0"/>
          </a:p>
          <a:p>
            <a:r>
              <a:rPr lang="ja-JP" altLang="en-US" sz="3200"/>
              <a:t>　　勉強で培った力をどう生かせば、社会のお役に立てるかを</a:t>
            </a:r>
            <a:endParaRPr lang="en-US" altLang="ja-JP" sz="3200" dirty="0"/>
          </a:p>
          <a:p>
            <a:r>
              <a:rPr lang="ja-JP" altLang="en-US" sz="3200"/>
              <a:t>　考え・実践できる人づくり</a:t>
            </a:r>
            <a:endParaRPr lang="en-US" altLang="ja-JP" sz="3200" dirty="0"/>
          </a:p>
        </p:txBody>
      </p:sp>
    </p:spTree>
    <p:extLst>
      <p:ext uri="{BB962C8B-B14F-4D97-AF65-F5344CB8AC3E}">
        <p14:creationId xmlns:p14="http://schemas.microsoft.com/office/powerpoint/2010/main" val="3835818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33CE4E-9562-434B-AC0C-EEF823FFB963}"/>
              </a:ext>
            </a:extLst>
          </p:cNvPr>
          <p:cNvSpPr>
            <a:spLocks noGrp="1"/>
          </p:cNvSpPr>
          <p:nvPr>
            <p:ph type="title"/>
          </p:nvPr>
        </p:nvSpPr>
        <p:spPr/>
        <p:txBody>
          <a:bodyPr/>
          <a:lstStyle/>
          <a:p>
            <a:r>
              <a:rPr kumimoji="1" lang="ja-JP" altLang="en-US"/>
              <a:t>知的アスリート育成の</a:t>
            </a:r>
            <a:r>
              <a:rPr lang="ja-JP" altLang="en-US"/>
              <a:t>指導</a:t>
            </a:r>
            <a:r>
              <a:rPr kumimoji="1" lang="ja-JP" altLang="en-US"/>
              <a:t>理念と方針</a:t>
            </a:r>
          </a:p>
        </p:txBody>
      </p:sp>
      <p:sp>
        <p:nvSpPr>
          <p:cNvPr id="4" name="正方形/長方形 3">
            <a:extLst>
              <a:ext uri="{FF2B5EF4-FFF2-40B4-BE49-F238E27FC236}">
                <a16:creationId xmlns:a16="http://schemas.microsoft.com/office/drawing/2014/main" id="{6A947E04-BE79-AB45-8AD2-95F2CA82CB7D}"/>
              </a:ext>
            </a:extLst>
          </p:cNvPr>
          <p:cNvSpPr/>
          <p:nvPr/>
        </p:nvSpPr>
        <p:spPr>
          <a:xfrm>
            <a:off x="290216" y="1543924"/>
            <a:ext cx="9212778" cy="584775"/>
          </a:xfrm>
          <a:prstGeom prst="rect">
            <a:avLst/>
          </a:prstGeom>
        </p:spPr>
        <p:txBody>
          <a:bodyPr wrap="none">
            <a:spAutoFit/>
          </a:bodyPr>
          <a:lstStyle/>
          <a:p>
            <a:r>
              <a:rPr lang="en-US" altLang="ja-JP" sz="3200" dirty="0"/>
              <a:t>①</a:t>
            </a:r>
            <a:r>
              <a:rPr lang="ja-JP" altLang="en-US" sz="3200"/>
              <a:t>野球と勉強のサポート：成功者の共通点を学ぶ</a:t>
            </a:r>
            <a:endParaRPr lang="en-US" altLang="ja-JP" sz="3200" dirty="0"/>
          </a:p>
        </p:txBody>
      </p:sp>
      <p:sp>
        <p:nvSpPr>
          <p:cNvPr id="5" name="正方形/長方形 4">
            <a:extLst>
              <a:ext uri="{FF2B5EF4-FFF2-40B4-BE49-F238E27FC236}">
                <a16:creationId xmlns:a16="http://schemas.microsoft.com/office/drawing/2014/main" id="{01656B4A-4182-1A4E-8294-9855AB08FBB9}"/>
              </a:ext>
            </a:extLst>
          </p:cNvPr>
          <p:cNvSpPr/>
          <p:nvPr/>
        </p:nvSpPr>
        <p:spPr>
          <a:xfrm>
            <a:off x="290216" y="2323619"/>
            <a:ext cx="7805342" cy="584775"/>
          </a:xfrm>
          <a:prstGeom prst="rect">
            <a:avLst/>
          </a:prstGeom>
        </p:spPr>
        <p:txBody>
          <a:bodyPr wrap="none">
            <a:spAutoFit/>
          </a:bodyPr>
          <a:lstStyle/>
          <a:p>
            <a:r>
              <a:rPr lang="en-US" altLang="ja-JP" sz="3200" dirty="0"/>
              <a:t>②</a:t>
            </a:r>
            <a:r>
              <a:rPr lang="ja-JP" altLang="en-US" sz="3200"/>
              <a:t>仲間意識の</a:t>
            </a:r>
            <a:r>
              <a:rPr lang="ja-JP" altLang="ja-JP" sz="3200"/>
              <a:t>醸 成</a:t>
            </a:r>
            <a:r>
              <a:rPr lang="ja-JP" altLang="en-US" sz="3200"/>
              <a:t>：グループで切磋琢磨</a:t>
            </a:r>
            <a:r>
              <a:rPr lang="ja-JP" altLang="ja-JP" sz="3200">
                <a:effectLst/>
              </a:rPr>
              <a:t> </a:t>
            </a:r>
            <a:endParaRPr lang="en-US" altLang="ja-JP" sz="3200" dirty="0"/>
          </a:p>
        </p:txBody>
      </p:sp>
      <p:sp>
        <p:nvSpPr>
          <p:cNvPr id="14" name="正方形/長方形 13">
            <a:extLst>
              <a:ext uri="{FF2B5EF4-FFF2-40B4-BE49-F238E27FC236}">
                <a16:creationId xmlns:a16="http://schemas.microsoft.com/office/drawing/2014/main" id="{32DA3AF2-1CDB-1049-97FC-2339E1EEB907}"/>
              </a:ext>
            </a:extLst>
          </p:cNvPr>
          <p:cNvSpPr/>
          <p:nvPr/>
        </p:nvSpPr>
        <p:spPr>
          <a:xfrm>
            <a:off x="53320" y="3628611"/>
            <a:ext cx="11674991" cy="3046988"/>
          </a:xfrm>
          <a:prstGeom prst="rect">
            <a:avLst/>
          </a:prstGeom>
          <a:ln>
            <a:solidFill>
              <a:srgbClr val="0070C0"/>
            </a:solidFill>
          </a:ln>
        </p:spPr>
        <p:txBody>
          <a:bodyPr wrap="none">
            <a:spAutoFit/>
          </a:bodyPr>
          <a:lstStyle/>
          <a:p>
            <a:r>
              <a:rPr lang="ja-JP" altLang="en-US" sz="3200"/>
              <a:t>大学進学は通過点→仕事を通じてどう社会還元できるかを重視</a:t>
            </a:r>
            <a:endParaRPr lang="en-US" altLang="ja-JP" sz="3200" dirty="0"/>
          </a:p>
          <a:p>
            <a:endParaRPr lang="en-US" altLang="ja-JP" sz="3200" dirty="0"/>
          </a:p>
          <a:p>
            <a:r>
              <a:rPr lang="ja-JP" altLang="en-US" sz="3200"/>
              <a:t>　・自学自習が基本：自ら考え行動する力を養えるよう支援</a:t>
            </a:r>
            <a:endParaRPr lang="en-US" altLang="ja-JP" sz="3200" dirty="0"/>
          </a:p>
          <a:p>
            <a:endParaRPr lang="en-US" altLang="ja-JP" sz="3200" dirty="0"/>
          </a:p>
          <a:p>
            <a:r>
              <a:rPr lang="ja-JP" altLang="en-US" sz="3200"/>
              <a:t>　・勉強法の基本を学ぶ：</a:t>
            </a:r>
            <a:endParaRPr lang="en-US" altLang="ja-JP" sz="3200" dirty="0"/>
          </a:p>
          <a:p>
            <a:r>
              <a:rPr lang="ja-JP" altLang="en-US" sz="3200"/>
              <a:t>　　　　　目標設定、学習過程の評価、時間の使い方など</a:t>
            </a:r>
            <a:endParaRPr lang="en-US" altLang="ja-JP" sz="3200" dirty="0"/>
          </a:p>
        </p:txBody>
      </p:sp>
    </p:spTree>
    <p:extLst>
      <p:ext uri="{BB962C8B-B14F-4D97-AF65-F5344CB8AC3E}">
        <p14:creationId xmlns:p14="http://schemas.microsoft.com/office/powerpoint/2010/main" val="1884843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33CE4E-9562-434B-AC0C-EEF823FFB963}"/>
              </a:ext>
            </a:extLst>
          </p:cNvPr>
          <p:cNvSpPr>
            <a:spLocks noGrp="1"/>
          </p:cNvSpPr>
          <p:nvPr>
            <p:ph type="title"/>
          </p:nvPr>
        </p:nvSpPr>
        <p:spPr/>
        <p:txBody>
          <a:bodyPr/>
          <a:lstStyle/>
          <a:p>
            <a:r>
              <a:rPr kumimoji="1" lang="ja-JP" altLang="en-US"/>
              <a:t>知的アスリート育成</a:t>
            </a:r>
            <a:r>
              <a:rPr lang="ja-JP" altLang="en-US"/>
              <a:t>のグループづくり</a:t>
            </a:r>
            <a:endParaRPr kumimoji="1" lang="ja-JP" altLang="en-US"/>
          </a:p>
        </p:txBody>
      </p:sp>
      <p:sp>
        <p:nvSpPr>
          <p:cNvPr id="4" name="正方形/長方形 3">
            <a:extLst>
              <a:ext uri="{FF2B5EF4-FFF2-40B4-BE49-F238E27FC236}">
                <a16:creationId xmlns:a16="http://schemas.microsoft.com/office/drawing/2014/main" id="{6A947E04-BE79-AB45-8AD2-95F2CA82CB7D}"/>
              </a:ext>
            </a:extLst>
          </p:cNvPr>
          <p:cNvSpPr/>
          <p:nvPr/>
        </p:nvSpPr>
        <p:spPr>
          <a:xfrm>
            <a:off x="290216" y="1543924"/>
            <a:ext cx="4698722" cy="584775"/>
          </a:xfrm>
          <a:prstGeom prst="rect">
            <a:avLst/>
          </a:prstGeom>
        </p:spPr>
        <p:txBody>
          <a:bodyPr wrap="none">
            <a:spAutoFit/>
          </a:bodyPr>
          <a:lstStyle/>
          <a:p>
            <a:r>
              <a:rPr lang="ja-JP" altLang="en-US" sz="3200"/>
              <a:t>グループで行うメリット</a:t>
            </a:r>
            <a:endParaRPr lang="en-US" altLang="ja-JP" sz="3200" dirty="0"/>
          </a:p>
        </p:txBody>
      </p:sp>
      <p:sp>
        <p:nvSpPr>
          <p:cNvPr id="5" name="正方形/長方形 4">
            <a:extLst>
              <a:ext uri="{FF2B5EF4-FFF2-40B4-BE49-F238E27FC236}">
                <a16:creationId xmlns:a16="http://schemas.microsoft.com/office/drawing/2014/main" id="{01656B4A-4182-1A4E-8294-9855AB08FBB9}"/>
              </a:ext>
            </a:extLst>
          </p:cNvPr>
          <p:cNvSpPr/>
          <p:nvPr/>
        </p:nvSpPr>
        <p:spPr>
          <a:xfrm>
            <a:off x="157275" y="2128699"/>
            <a:ext cx="6046848" cy="584775"/>
          </a:xfrm>
          <a:prstGeom prst="rect">
            <a:avLst/>
          </a:prstGeom>
        </p:spPr>
        <p:txBody>
          <a:bodyPr wrap="none">
            <a:spAutoFit/>
          </a:bodyPr>
          <a:lstStyle/>
          <a:p>
            <a:r>
              <a:rPr lang="ja-JP" altLang="en-US" sz="3200">
                <a:effectLst/>
              </a:rPr>
              <a:t>・仲間意識を醸成し励まし合う</a:t>
            </a:r>
            <a:r>
              <a:rPr lang="ja-JP" altLang="ja-JP" sz="3200">
                <a:effectLst/>
              </a:rPr>
              <a:t> </a:t>
            </a:r>
            <a:endParaRPr lang="en-US" altLang="ja-JP" sz="3200" dirty="0"/>
          </a:p>
        </p:txBody>
      </p:sp>
      <p:sp>
        <p:nvSpPr>
          <p:cNvPr id="7" name="正方形/長方形 6">
            <a:extLst>
              <a:ext uri="{FF2B5EF4-FFF2-40B4-BE49-F238E27FC236}">
                <a16:creationId xmlns:a16="http://schemas.microsoft.com/office/drawing/2014/main" id="{9BE65B90-4884-9844-95C6-F11CF147EBB5}"/>
              </a:ext>
            </a:extLst>
          </p:cNvPr>
          <p:cNvSpPr/>
          <p:nvPr/>
        </p:nvSpPr>
        <p:spPr>
          <a:xfrm>
            <a:off x="157275" y="2787737"/>
            <a:ext cx="12612748" cy="584775"/>
          </a:xfrm>
          <a:prstGeom prst="rect">
            <a:avLst/>
          </a:prstGeom>
        </p:spPr>
        <p:txBody>
          <a:bodyPr wrap="none">
            <a:spAutoFit/>
          </a:bodyPr>
          <a:lstStyle/>
          <a:p>
            <a:r>
              <a:rPr lang="ja-JP" altLang="en-US" sz="3200">
                <a:effectLst/>
              </a:rPr>
              <a:t>・他者がどのような考え方で勉強を進めてるか知る（戦術・戦略）</a:t>
            </a:r>
            <a:r>
              <a:rPr lang="ja-JP" altLang="ja-JP" sz="3200">
                <a:effectLst/>
              </a:rPr>
              <a:t> </a:t>
            </a:r>
            <a:endParaRPr lang="en-US" altLang="ja-JP" sz="3200" dirty="0"/>
          </a:p>
        </p:txBody>
      </p:sp>
      <p:sp>
        <p:nvSpPr>
          <p:cNvPr id="8" name="正方形/長方形 7">
            <a:extLst>
              <a:ext uri="{FF2B5EF4-FFF2-40B4-BE49-F238E27FC236}">
                <a16:creationId xmlns:a16="http://schemas.microsoft.com/office/drawing/2014/main" id="{5B25A382-E6CE-3147-9C06-931789273F3D}"/>
              </a:ext>
            </a:extLst>
          </p:cNvPr>
          <p:cNvSpPr/>
          <p:nvPr/>
        </p:nvSpPr>
        <p:spPr>
          <a:xfrm>
            <a:off x="0" y="3574430"/>
            <a:ext cx="10443885" cy="584775"/>
          </a:xfrm>
          <a:prstGeom prst="rect">
            <a:avLst/>
          </a:prstGeom>
          <a:ln>
            <a:solidFill>
              <a:srgbClr val="0070C0"/>
            </a:solidFill>
          </a:ln>
        </p:spPr>
        <p:txBody>
          <a:bodyPr wrap="none">
            <a:spAutoFit/>
          </a:bodyPr>
          <a:lstStyle/>
          <a:p>
            <a:r>
              <a:rPr lang="ja-JP" altLang="en-US" sz="3200">
                <a:solidFill>
                  <a:srgbClr val="0070C0"/>
                </a:solidFill>
              </a:rPr>
              <a:t>チームとして同じ理念や目的を指導者・生徒が共有する</a:t>
            </a:r>
            <a:endParaRPr lang="en-US" altLang="ja-JP" sz="3200" dirty="0">
              <a:solidFill>
                <a:srgbClr val="0070C0"/>
              </a:solidFill>
            </a:endParaRPr>
          </a:p>
        </p:txBody>
      </p:sp>
      <p:sp>
        <p:nvSpPr>
          <p:cNvPr id="9" name="正方形/長方形 8">
            <a:extLst>
              <a:ext uri="{FF2B5EF4-FFF2-40B4-BE49-F238E27FC236}">
                <a16:creationId xmlns:a16="http://schemas.microsoft.com/office/drawing/2014/main" id="{741885A2-AD72-3D4D-9F6B-38F4C3DEEE4F}"/>
              </a:ext>
            </a:extLst>
          </p:cNvPr>
          <p:cNvSpPr/>
          <p:nvPr/>
        </p:nvSpPr>
        <p:spPr>
          <a:xfrm>
            <a:off x="173486" y="4233468"/>
            <a:ext cx="12085360" cy="1077218"/>
          </a:xfrm>
          <a:prstGeom prst="rect">
            <a:avLst/>
          </a:prstGeom>
        </p:spPr>
        <p:txBody>
          <a:bodyPr wrap="none">
            <a:spAutoFit/>
          </a:bodyPr>
          <a:lstStyle/>
          <a:p>
            <a:r>
              <a:rPr lang="ja-JP" altLang="en-US" sz="3200"/>
              <a:t>　チームとは共通の目的と目標に向かって関係当事者が献身的に</a:t>
            </a:r>
            <a:endParaRPr lang="en-US" altLang="ja-JP" sz="3200" dirty="0"/>
          </a:p>
          <a:p>
            <a:r>
              <a:rPr lang="ja-JP" altLang="en-US" sz="3200"/>
              <a:t>一体となって邁進する集団である　（</a:t>
            </a:r>
            <a:r>
              <a:rPr lang="ja-JP" altLang="en-US" sz="2400"/>
              <a:t>ハーバード流ボス養成講座）</a:t>
            </a:r>
            <a:endParaRPr lang="en-US" altLang="ja-JP" sz="2400" dirty="0"/>
          </a:p>
        </p:txBody>
      </p:sp>
    </p:spTree>
    <p:extLst>
      <p:ext uri="{BB962C8B-B14F-4D97-AF65-F5344CB8AC3E}">
        <p14:creationId xmlns:p14="http://schemas.microsoft.com/office/powerpoint/2010/main" val="105120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3E87D4-3233-1F4B-9526-14B6AB6F3215}"/>
              </a:ext>
            </a:extLst>
          </p:cNvPr>
          <p:cNvSpPr>
            <a:spLocks noGrp="1"/>
          </p:cNvSpPr>
          <p:nvPr>
            <p:ph type="title"/>
          </p:nvPr>
        </p:nvSpPr>
        <p:spPr/>
        <p:txBody>
          <a:bodyPr/>
          <a:lstStyle/>
          <a:p>
            <a:r>
              <a:rPr kumimoji="1" lang="ja-JP" altLang="en-US"/>
              <a:t>野球界の活性化　</a:t>
            </a:r>
            <a:r>
              <a:rPr lang="en-US" altLang="ja-JP" dirty="0"/>
              <a:t>〜</a:t>
            </a:r>
            <a:r>
              <a:rPr lang="ja-JP" altLang="en-US"/>
              <a:t>野球を続ける</a:t>
            </a:r>
            <a:r>
              <a:rPr lang="en-US" altLang="ja-JP" dirty="0"/>
              <a:t>〜</a:t>
            </a:r>
            <a:endParaRPr kumimoji="1" lang="ja-JP" altLang="en-US"/>
          </a:p>
        </p:txBody>
      </p:sp>
      <p:sp>
        <p:nvSpPr>
          <p:cNvPr id="6" name="正方形/長方形 5">
            <a:extLst>
              <a:ext uri="{FF2B5EF4-FFF2-40B4-BE49-F238E27FC236}">
                <a16:creationId xmlns:a16="http://schemas.microsoft.com/office/drawing/2014/main" id="{DD0152C5-E2C6-5C4A-B682-079753347591}"/>
              </a:ext>
            </a:extLst>
          </p:cNvPr>
          <p:cNvSpPr/>
          <p:nvPr/>
        </p:nvSpPr>
        <p:spPr>
          <a:xfrm>
            <a:off x="838200" y="1690688"/>
            <a:ext cx="8744702" cy="3539430"/>
          </a:xfrm>
          <a:prstGeom prst="rect">
            <a:avLst/>
          </a:prstGeom>
          <a:ln>
            <a:solidFill>
              <a:schemeClr val="accent1"/>
            </a:solidFill>
          </a:ln>
        </p:spPr>
        <p:txBody>
          <a:bodyPr wrap="none">
            <a:spAutoFit/>
          </a:bodyPr>
          <a:lstStyle/>
          <a:p>
            <a:r>
              <a:rPr lang="ja-JP" altLang="en-US" sz="3200"/>
              <a:t>スポーツの価値</a:t>
            </a:r>
            <a:endParaRPr lang="en-US" altLang="ja-JP" sz="3200" dirty="0"/>
          </a:p>
          <a:p>
            <a:r>
              <a:rPr lang="ja-JP" altLang="en-US" sz="3200"/>
              <a:t>　　競争を勝ち抜くために必要な忍耐力</a:t>
            </a:r>
          </a:p>
          <a:p>
            <a:r>
              <a:rPr lang="ja-JP" altLang="en-US" sz="3200"/>
              <a:t>　　仲間を敬う心　など</a:t>
            </a:r>
            <a:endParaRPr lang="en-US" altLang="ja-JP" sz="3200" dirty="0"/>
          </a:p>
          <a:p>
            <a:endParaRPr lang="en-US" altLang="ja-JP" sz="3200" dirty="0"/>
          </a:p>
          <a:p>
            <a:r>
              <a:rPr lang="ja-JP" altLang="en-US" sz="3200"/>
              <a:t>スポーツは教育の最後の砦</a:t>
            </a:r>
            <a:endParaRPr lang="en-US" altLang="ja-JP" sz="3200" dirty="0"/>
          </a:p>
          <a:p>
            <a:endParaRPr lang="en-US" altLang="ja-JP" sz="3200" dirty="0"/>
          </a:p>
          <a:p>
            <a:r>
              <a:rPr lang="ja-JP" altLang="en-US" sz="3200"/>
              <a:t>スポーツ（野球）を通じた人間形成に取り組む</a:t>
            </a:r>
          </a:p>
        </p:txBody>
      </p:sp>
      <p:sp>
        <p:nvSpPr>
          <p:cNvPr id="7" name="下矢印 6">
            <a:extLst>
              <a:ext uri="{FF2B5EF4-FFF2-40B4-BE49-F238E27FC236}">
                <a16:creationId xmlns:a16="http://schemas.microsoft.com/office/drawing/2014/main" id="{A5603D9D-FD2E-DA45-A1D2-475BF87A20BA}"/>
              </a:ext>
            </a:extLst>
          </p:cNvPr>
          <p:cNvSpPr/>
          <p:nvPr/>
        </p:nvSpPr>
        <p:spPr>
          <a:xfrm>
            <a:off x="4386020" y="5360435"/>
            <a:ext cx="728421" cy="635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A099D11C-3C58-7641-979E-B3BE4E615E78}"/>
              </a:ext>
            </a:extLst>
          </p:cNvPr>
          <p:cNvSpPr/>
          <p:nvPr/>
        </p:nvSpPr>
        <p:spPr>
          <a:xfrm>
            <a:off x="838200" y="6129809"/>
            <a:ext cx="10854253" cy="584775"/>
          </a:xfrm>
          <a:prstGeom prst="rect">
            <a:avLst/>
          </a:prstGeom>
        </p:spPr>
        <p:txBody>
          <a:bodyPr wrap="none">
            <a:spAutoFit/>
          </a:bodyPr>
          <a:lstStyle/>
          <a:p>
            <a:r>
              <a:rPr lang="ja-JP" altLang="en-US" sz="3200"/>
              <a:t>楽しさ（野球）と厳しさ（礼儀）を両立した指導者育成</a:t>
            </a:r>
          </a:p>
        </p:txBody>
      </p:sp>
      <p:cxnSp>
        <p:nvCxnSpPr>
          <p:cNvPr id="10" name="直線矢印コネクタ 9">
            <a:extLst>
              <a:ext uri="{FF2B5EF4-FFF2-40B4-BE49-F238E27FC236}">
                <a16:creationId xmlns:a16="http://schemas.microsoft.com/office/drawing/2014/main" id="{1DD92B31-A5A9-144A-9BDC-77EEF1EAC367}"/>
              </a:ext>
            </a:extLst>
          </p:cNvPr>
          <p:cNvCxnSpPr/>
          <p:nvPr/>
        </p:nvCxnSpPr>
        <p:spPr>
          <a:xfrm>
            <a:off x="1342417" y="2256817"/>
            <a:ext cx="0" cy="1361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296DAEAF-A8D3-8040-94FC-F44E6F7C2B38}"/>
              </a:ext>
            </a:extLst>
          </p:cNvPr>
          <p:cNvCxnSpPr>
            <a:cxnSpLocks/>
          </p:cNvCxnSpPr>
          <p:nvPr/>
        </p:nvCxnSpPr>
        <p:spPr>
          <a:xfrm>
            <a:off x="1339176" y="4124523"/>
            <a:ext cx="0" cy="502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321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D7627E-7403-5048-8AD3-A7DA2FD97F7B}"/>
              </a:ext>
            </a:extLst>
          </p:cNvPr>
          <p:cNvSpPr>
            <a:spLocks noGrp="1"/>
          </p:cNvSpPr>
          <p:nvPr>
            <p:ph type="title"/>
          </p:nvPr>
        </p:nvSpPr>
        <p:spPr/>
        <p:txBody>
          <a:bodyPr/>
          <a:lstStyle/>
          <a:p>
            <a:r>
              <a:rPr kumimoji="1" lang="ja-JP" altLang="en-US"/>
              <a:t>知的アスリート育成のため</a:t>
            </a:r>
            <a:r>
              <a:rPr lang="ja-JP" altLang="en-US"/>
              <a:t>に</a:t>
            </a:r>
            <a:endParaRPr kumimoji="1" lang="ja-JP" altLang="en-US"/>
          </a:p>
        </p:txBody>
      </p:sp>
      <p:sp>
        <p:nvSpPr>
          <p:cNvPr id="3" name="コンテンツ プレースホルダー 2">
            <a:extLst>
              <a:ext uri="{FF2B5EF4-FFF2-40B4-BE49-F238E27FC236}">
                <a16:creationId xmlns:a16="http://schemas.microsoft.com/office/drawing/2014/main" id="{63F70951-0FF4-CC4A-98F6-6AABAB88FD8F}"/>
              </a:ext>
            </a:extLst>
          </p:cNvPr>
          <p:cNvSpPr>
            <a:spLocks noGrp="1"/>
          </p:cNvSpPr>
          <p:nvPr>
            <p:ph idx="1"/>
          </p:nvPr>
        </p:nvSpPr>
        <p:spPr>
          <a:xfrm>
            <a:off x="838200" y="1361871"/>
            <a:ext cx="11353800" cy="5787957"/>
          </a:xfrm>
        </p:spPr>
        <p:txBody>
          <a:bodyPr>
            <a:normAutofit/>
          </a:bodyPr>
          <a:lstStyle/>
          <a:p>
            <a:pPr marL="0" indent="0">
              <a:buNone/>
            </a:pPr>
            <a:r>
              <a:rPr lang="ja-JP" altLang="en-US" sz="3200"/>
              <a:t>・勉強、スポーツに本気で取り組んだ人（知的アスリート）による情報発信</a:t>
            </a:r>
            <a:endParaRPr lang="en-US" altLang="ja-JP" sz="3200" dirty="0"/>
          </a:p>
          <a:p>
            <a:pPr marL="0" indent="0">
              <a:buNone/>
            </a:pPr>
            <a:r>
              <a:rPr lang="ja-JP" altLang="en-US" sz="3200"/>
              <a:t>　</a:t>
            </a:r>
            <a:r>
              <a:rPr lang="ja-JP" altLang="en-US" sz="3200">
                <a:solidFill>
                  <a:srgbClr val="FF0000"/>
                </a:solidFill>
              </a:rPr>
              <a:t>知的アスリートの存在を知ってもらう</a:t>
            </a:r>
            <a:endParaRPr lang="en-US" altLang="ja-JP" sz="3200" dirty="0">
              <a:solidFill>
                <a:srgbClr val="FF0000"/>
              </a:solidFill>
            </a:endParaRPr>
          </a:p>
          <a:p>
            <a:pPr marL="0" indent="0">
              <a:buNone/>
            </a:pPr>
            <a:endParaRPr lang="en-US" altLang="ja-JP" sz="3200" dirty="0">
              <a:solidFill>
                <a:srgbClr val="FF0000"/>
              </a:solidFill>
            </a:endParaRPr>
          </a:p>
          <a:p>
            <a:pPr marL="0" indent="0">
              <a:buNone/>
            </a:pPr>
            <a:r>
              <a:rPr lang="ja-JP" altLang="en-US" sz="3200"/>
              <a:t>・知的アスリートと子供たちが出会い、関わる環境を作る</a:t>
            </a:r>
            <a:endParaRPr lang="en-US" altLang="ja-JP" sz="3200" dirty="0"/>
          </a:p>
          <a:p>
            <a:pPr marL="0" indent="0">
              <a:buNone/>
            </a:pPr>
            <a:r>
              <a:rPr lang="ja-JP" altLang="en-US" sz="3200">
                <a:solidFill>
                  <a:srgbClr val="FF0000"/>
                </a:solidFill>
              </a:rPr>
              <a:t>　知的アスリートを目指してもらう</a:t>
            </a:r>
            <a:endParaRPr lang="en-US" altLang="ja-JP" sz="3200" dirty="0"/>
          </a:p>
          <a:p>
            <a:pPr marL="0" indent="0">
              <a:buNone/>
            </a:pPr>
            <a:endParaRPr lang="en-US" altLang="ja-JP" sz="3200" dirty="0"/>
          </a:p>
          <a:p>
            <a:pPr marL="0" indent="0">
              <a:buNone/>
            </a:pPr>
            <a:r>
              <a:rPr lang="ja-JP" altLang="en-US" sz="3200"/>
              <a:t>・知的アスリートが子供たちを指導する</a:t>
            </a:r>
            <a:endParaRPr lang="en-US" altLang="ja-JP" sz="3200" dirty="0"/>
          </a:p>
          <a:p>
            <a:pPr marL="0" indent="0">
              <a:buNone/>
            </a:pPr>
            <a:r>
              <a:rPr lang="en-US" altLang="ja-JP" sz="3200" dirty="0"/>
              <a:t>   </a:t>
            </a:r>
            <a:r>
              <a:rPr lang="ja-JP" altLang="en-US" sz="3200">
                <a:solidFill>
                  <a:srgbClr val="FF0000"/>
                </a:solidFill>
              </a:rPr>
              <a:t>知的アスリートの育成</a:t>
            </a:r>
            <a:endParaRPr lang="en-US" altLang="ja-JP" sz="3200" dirty="0"/>
          </a:p>
          <a:p>
            <a:endParaRPr kumimoji="1" lang="ja-JP" altLang="en-US"/>
          </a:p>
        </p:txBody>
      </p:sp>
    </p:spTree>
    <p:extLst>
      <p:ext uri="{BB962C8B-B14F-4D97-AF65-F5344CB8AC3E}">
        <p14:creationId xmlns:p14="http://schemas.microsoft.com/office/powerpoint/2010/main" val="384316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2B4028-5118-6E40-B5AA-F1948AA6CB40}"/>
              </a:ext>
            </a:extLst>
          </p:cNvPr>
          <p:cNvSpPr>
            <a:spLocks noGrp="1"/>
          </p:cNvSpPr>
          <p:nvPr>
            <p:ph type="title"/>
          </p:nvPr>
        </p:nvSpPr>
        <p:spPr/>
        <p:txBody>
          <a:bodyPr/>
          <a:lstStyle/>
          <a:p>
            <a:r>
              <a:rPr kumimoji="1" lang="ja-JP" altLang="en-US"/>
              <a:t>知的アスリート育成の具体的方法</a:t>
            </a:r>
          </a:p>
        </p:txBody>
      </p:sp>
      <p:sp>
        <p:nvSpPr>
          <p:cNvPr id="3" name="コンテンツ プレースホルダー 2">
            <a:extLst>
              <a:ext uri="{FF2B5EF4-FFF2-40B4-BE49-F238E27FC236}">
                <a16:creationId xmlns:a16="http://schemas.microsoft.com/office/drawing/2014/main" id="{589B98AE-2DE9-AA41-851B-7406DBFCC829}"/>
              </a:ext>
            </a:extLst>
          </p:cNvPr>
          <p:cNvSpPr>
            <a:spLocks noGrp="1"/>
          </p:cNvSpPr>
          <p:nvPr>
            <p:ph idx="1"/>
          </p:nvPr>
        </p:nvSpPr>
        <p:spPr>
          <a:xfrm>
            <a:off x="0" y="1459149"/>
            <a:ext cx="12192000" cy="4717814"/>
          </a:xfrm>
        </p:spPr>
        <p:txBody>
          <a:bodyPr>
            <a:noAutofit/>
          </a:bodyPr>
          <a:lstStyle/>
          <a:p>
            <a:pPr marL="0" indent="0">
              <a:buNone/>
            </a:pPr>
            <a:r>
              <a:rPr kumimoji="1" lang="ja-JP" altLang="en-US" sz="3200">
                <a:latin typeface="+mn-ea"/>
              </a:rPr>
              <a:t>○中高生への学習指導、野球指導</a:t>
            </a:r>
            <a:endParaRPr kumimoji="1" lang="en-US" altLang="ja-JP" sz="3200" dirty="0">
              <a:latin typeface="+mn-ea"/>
            </a:endParaRPr>
          </a:p>
          <a:p>
            <a:pPr marL="0" indent="0">
              <a:buNone/>
            </a:pPr>
            <a:r>
              <a:rPr kumimoji="1" lang="ja-JP" altLang="en-US" sz="3200">
                <a:latin typeface="+mn-ea"/>
              </a:rPr>
              <a:t>対面、オンライン指導</a:t>
            </a:r>
            <a:r>
              <a:rPr kumimoji="1" lang="en-US" altLang="ja-JP" sz="3200" dirty="0">
                <a:latin typeface="+mn-ea"/>
              </a:rPr>
              <a:t>(Zoom</a:t>
            </a:r>
            <a:r>
              <a:rPr kumimoji="1" lang="ja-JP" altLang="en-US" sz="3200">
                <a:latin typeface="+mn-ea"/>
              </a:rPr>
              <a:t>アプリの使用</a:t>
            </a:r>
            <a:r>
              <a:rPr kumimoji="1" lang="en-US" altLang="ja-JP" sz="3200" dirty="0">
                <a:latin typeface="+mn-ea"/>
              </a:rPr>
              <a:t>)</a:t>
            </a:r>
            <a:r>
              <a:rPr kumimoji="1" lang="ja-JP" altLang="en-US" sz="3200">
                <a:latin typeface="+mn-ea"/>
              </a:rPr>
              <a:t>を併用</a:t>
            </a:r>
            <a:endParaRPr kumimoji="1" lang="en-US" altLang="ja-JP" sz="3200" dirty="0">
              <a:latin typeface="+mn-ea"/>
            </a:endParaRPr>
          </a:p>
          <a:p>
            <a:pPr marL="0" indent="0">
              <a:buNone/>
            </a:pPr>
            <a:endParaRPr kumimoji="1" lang="en-US" altLang="ja-JP" sz="3200" dirty="0">
              <a:latin typeface="+mn-ea"/>
            </a:endParaRPr>
          </a:p>
          <a:p>
            <a:pPr marL="0" indent="0">
              <a:buNone/>
            </a:pPr>
            <a:r>
              <a:rPr lang="en-US" altLang="ja-JP" sz="3200" dirty="0">
                <a:latin typeface="+mn-ea"/>
              </a:rPr>
              <a:t>〜</a:t>
            </a:r>
            <a:r>
              <a:rPr lang="ja-JP" altLang="en-US" sz="3200">
                <a:latin typeface="+mn-ea"/>
              </a:rPr>
              <a:t>指導内容</a:t>
            </a:r>
            <a:r>
              <a:rPr lang="en-US" altLang="ja-JP" sz="3200" dirty="0">
                <a:latin typeface="+mn-ea"/>
              </a:rPr>
              <a:t>〜</a:t>
            </a:r>
          </a:p>
          <a:p>
            <a:pPr marL="0" indent="0">
              <a:buNone/>
            </a:pPr>
            <a:r>
              <a:rPr kumimoji="1" lang="ja-JP" altLang="en-US" sz="3200">
                <a:latin typeface="+mn-ea"/>
              </a:rPr>
              <a:t>・各科目の内容</a:t>
            </a:r>
            <a:r>
              <a:rPr lang="es-ES" altLang="ja-JP" sz="3200" dirty="0">
                <a:latin typeface="+mn-ea"/>
              </a:rPr>
              <a:t>(</a:t>
            </a:r>
            <a:r>
              <a:rPr lang="ja-JP" altLang="en-US" sz="3200">
                <a:latin typeface="+mn-ea"/>
              </a:rPr>
              <a:t>知識の習得</a:t>
            </a:r>
            <a:r>
              <a:rPr lang="es-ES" altLang="ja-JP" sz="3200" dirty="0">
                <a:latin typeface="+mn-ea"/>
              </a:rPr>
              <a:t>)</a:t>
            </a:r>
            <a:endParaRPr kumimoji="1" lang="en-US" altLang="ja-JP" sz="3200" dirty="0">
              <a:latin typeface="+mn-ea"/>
            </a:endParaRPr>
          </a:p>
          <a:p>
            <a:pPr marL="0" indent="0">
              <a:buNone/>
            </a:pPr>
            <a:r>
              <a:rPr lang="ja-JP" altLang="en-US" sz="3200">
                <a:latin typeface="+mn-ea"/>
              </a:rPr>
              <a:t>・試験、受験対策</a:t>
            </a:r>
            <a:endParaRPr lang="en-US" altLang="ja-JP" sz="3200" dirty="0">
              <a:latin typeface="+mn-ea"/>
            </a:endParaRPr>
          </a:p>
          <a:p>
            <a:pPr marL="0" indent="0">
              <a:buNone/>
            </a:pPr>
            <a:r>
              <a:rPr lang="ja-JP" altLang="en-US" sz="3200">
                <a:latin typeface="+mn-ea"/>
              </a:rPr>
              <a:t>　</a:t>
            </a:r>
            <a:r>
              <a:rPr lang="en-US" altLang="ja-JP" sz="3200" dirty="0">
                <a:latin typeface="+mn-ea"/>
              </a:rPr>
              <a:t>(</a:t>
            </a:r>
            <a:r>
              <a:rPr lang="ja-JP" altLang="en-US" sz="3200">
                <a:latin typeface="+mn-ea"/>
              </a:rPr>
              <a:t>試験の特徴や傾向を知り、戦略を立て計画的に結果を出す</a:t>
            </a:r>
            <a:r>
              <a:rPr lang="en-US" altLang="ja-JP" sz="3200" dirty="0">
                <a:latin typeface="+mn-ea"/>
              </a:rPr>
              <a:t>)</a:t>
            </a:r>
          </a:p>
          <a:p>
            <a:pPr marL="0" indent="0">
              <a:buNone/>
            </a:pPr>
            <a:r>
              <a:rPr kumimoji="1" lang="ja-JP" altLang="en-US" sz="3200">
                <a:latin typeface="+mn-ea"/>
              </a:rPr>
              <a:t>・勉強法、各科目の考え方の指導</a:t>
            </a:r>
            <a:r>
              <a:rPr kumimoji="1" lang="en-US" altLang="ja-JP" sz="3200" dirty="0">
                <a:latin typeface="+mn-ea"/>
              </a:rPr>
              <a:t>(</a:t>
            </a:r>
            <a:r>
              <a:rPr lang="ja-JP" altLang="en-US" sz="3200">
                <a:latin typeface="+mn-ea"/>
              </a:rPr>
              <a:t>取り組む</a:t>
            </a:r>
            <a:r>
              <a:rPr kumimoji="1" lang="ja-JP" altLang="en-US" sz="3200">
                <a:latin typeface="+mn-ea"/>
              </a:rPr>
              <a:t>質の追求</a:t>
            </a:r>
            <a:r>
              <a:rPr kumimoji="1" lang="en-US" altLang="ja-JP" sz="3200" dirty="0">
                <a:latin typeface="+mn-ea"/>
              </a:rPr>
              <a:t>)</a:t>
            </a:r>
          </a:p>
          <a:p>
            <a:pPr marL="0" indent="0">
              <a:buNone/>
            </a:pPr>
            <a:r>
              <a:rPr lang="ja-JP" altLang="en-US" sz="3200">
                <a:latin typeface="+mn-ea"/>
              </a:rPr>
              <a:t>・野球への取り組みの指導</a:t>
            </a:r>
            <a:r>
              <a:rPr lang="en-US" altLang="ja-JP" sz="3200" dirty="0">
                <a:latin typeface="+mn-ea"/>
              </a:rPr>
              <a:t>(</a:t>
            </a:r>
            <a:r>
              <a:rPr lang="ja-JP" altLang="en-US" sz="3200">
                <a:latin typeface="+mn-ea"/>
              </a:rPr>
              <a:t>勉強の考え方を勉強以外に応用</a:t>
            </a:r>
            <a:r>
              <a:rPr lang="en-US" altLang="ja-JP" sz="3200" dirty="0">
                <a:latin typeface="+mn-ea"/>
              </a:rPr>
              <a:t>)</a:t>
            </a:r>
            <a:endParaRPr kumimoji="1" lang="ja-JP" altLang="en-US" sz="3200">
              <a:latin typeface="+mn-ea"/>
            </a:endParaRPr>
          </a:p>
        </p:txBody>
      </p:sp>
    </p:spTree>
    <p:extLst>
      <p:ext uri="{BB962C8B-B14F-4D97-AF65-F5344CB8AC3E}">
        <p14:creationId xmlns:p14="http://schemas.microsoft.com/office/powerpoint/2010/main" val="121415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7AEDC-F43C-3943-9C22-8D51F80540A0}"/>
              </a:ext>
            </a:extLst>
          </p:cNvPr>
          <p:cNvSpPr>
            <a:spLocks noGrp="1"/>
          </p:cNvSpPr>
          <p:nvPr>
            <p:ph type="title"/>
          </p:nvPr>
        </p:nvSpPr>
        <p:spPr/>
        <p:txBody>
          <a:bodyPr/>
          <a:lstStyle/>
          <a:p>
            <a:r>
              <a:rPr kumimoji="1" lang="ja-JP" altLang="en-US"/>
              <a:t>子どもの指導者育成</a:t>
            </a:r>
          </a:p>
        </p:txBody>
      </p:sp>
      <p:sp>
        <p:nvSpPr>
          <p:cNvPr id="6" name="正方形/長方形 5">
            <a:extLst>
              <a:ext uri="{FF2B5EF4-FFF2-40B4-BE49-F238E27FC236}">
                <a16:creationId xmlns:a16="http://schemas.microsoft.com/office/drawing/2014/main" id="{D040934F-18E0-0F47-94F5-4D3570E1FFCA}"/>
              </a:ext>
            </a:extLst>
          </p:cNvPr>
          <p:cNvSpPr/>
          <p:nvPr/>
        </p:nvSpPr>
        <p:spPr>
          <a:xfrm>
            <a:off x="838200" y="3368404"/>
            <a:ext cx="8392041" cy="584775"/>
          </a:xfrm>
          <a:prstGeom prst="rect">
            <a:avLst/>
          </a:prstGeom>
        </p:spPr>
        <p:txBody>
          <a:bodyPr wrap="none">
            <a:spAutoFit/>
          </a:bodyPr>
          <a:lstStyle/>
          <a:p>
            <a:r>
              <a:rPr lang="ja-JP" altLang="en-US" sz="3200"/>
              <a:t>高校・大学生が子どもの指導者を目指す戦略</a:t>
            </a:r>
          </a:p>
        </p:txBody>
      </p:sp>
      <p:sp>
        <p:nvSpPr>
          <p:cNvPr id="7" name="正方形/長方形 6">
            <a:extLst>
              <a:ext uri="{FF2B5EF4-FFF2-40B4-BE49-F238E27FC236}">
                <a16:creationId xmlns:a16="http://schemas.microsoft.com/office/drawing/2014/main" id="{7E33A8CB-9DE4-EB49-BC10-4B69B0EAE812}"/>
              </a:ext>
            </a:extLst>
          </p:cNvPr>
          <p:cNvSpPr/>
          <p:nvPr/>
        </p:nvSpPr>
        <p:spPr>
          <a:xfrm>
            <a:off x="838200" y="2082872"/>
            <a:ext cx="9623147" cy="584775"/>
          </a:xfrm>
          <a:prstGeom prst="rect">
            <a:avLst/>
          </a:prstGeom>
        </p:spPr>
        <p:txBody>
          <a:bodyPr wrap="none">
            <a:spAutoFit/>
          </a:bodyPr>
          <a:lstStyle/>
          <a:p>
            <a:r>
              <a:rPr lang="ja-JP" altLang="en-US" sz="3200">
                <a:solidFill>
                  <a:srgbClr val="FF0000"/>
                </a:solidFill>
              </a:rPr>
              <a:t>未来を担う指導者（学生）へ新たな指導者像を示す</a:t>
            </a:r>
          </a:p>
        </p:txBody>
      </p:sp>
      <p:sp>
        <p:nvSpPr>
          <p:cNvPr id="8" name="正方形/長方形 7">
            <a:extLst>
              <a:ext uri="{FF2B5EF4-FFF2-40B4-BE49-F238E27FC236}">
                <a16:creationId xmlns:a16="http://schemas.microsoft.com/office/drawing/2014/main" id="{996382E6-AE53-7445-938C-99DA68231D56}"/>
              </a:ext>
            </a:extLst>
          </p:cNvPr>
          <p:cNvSpPr/>
          <p:nvPr/>
        </p:nvSpPr>
        <p:spPr>
          <a:xfrm>
            <a:off x="1674776" y="4463210"/>
            <a:ext cx="2236510" cy="584775"/>
          </a:xfrm>
          <a:prstGeom prst="rect">
            <a:avLst/>
          </a:prstGeom>
        </p:spPr>
        <p:txBody>
          <a:bodyPr wrap="none">
            <a:spAutoFit/>
          </a:bodyPr>
          <a:lstStyle/>
          <a:p>
            <a:r>
              <a:rPr lang="ja-JP" altLang="en-US" sz="3200"/>
              <a:t>①指導体験</a:t>
            </a:r>
          </a:p>
        </p:txBody>
      </p:sp>
      <p:sp>
        <p:nvSpPr>
          <p:cNvPr id="9" name="正方形/長方形 8">
            <a:extLst>
              <a:ext uri="{FF2B5EF4-FFF2-40B4-BE49-F238E27FC236}">
                <a16:creationId xmlns:a16="http://schemas.microsoft.com/office/drawing/2014/main" id="{E243CC32-3ED2-1A43-89C9-4B5034F63F47}"/>
              </a:ext>
            </a:extLst>
          </p:cNvPr>
          <p:cNvSpPr/>
          <p:nvPr/>
        </p:nvSpPr>
        <p:spPr>
          <a:xfrm>
            <a:off x="1677812" y="5558016"/>
            <a:ext cx="3057247" cy="584775"/>
          </a:xfrm>
          <a:prstGeom prst="rect">
            <a:avLst/>
          </a:prstGeom>
        </p:spPr>
        <p:txBody>
          <a:bodyPr wrap="none">
            <a:spAutoFit/>
          </a:bodyPr>
          <a:lstStyle/>
          <a:p>
            <a:r>
              <a:rPr lang="en-US" altLang="ja-JP" sz="3200" dirty="0"/>
              <a:t>②</a:t>
            </a:r>
            <a:r>
              <a:rPr lang="ja-JP" altLang="en-US" sz="3200"/>
              <a:t>キャリア教育</a:t>
            </a:r>
          </a:p>
        </p:txBody>
      </p:sp>
      <p:sp>
        <p:nvSpPr>
          <p:cNvPr id="10" name="下矢印 9">
            <a:extLst>
              <a:ext uri="{FF2B5EF4-FFF2-40B4-BE49-F238E27FC236}">
                <a16:creationId xmlns:a16="http://schemas.microsoft.com/office/drawing/2014/main" id="{DEE00D30-E875-6A44-BF83-9C6097EB76B7}"/>
              </a:ext>
            </a:extLst>
          </p:cNvPr>
          <p:cNvSpPr/>
          <p:nvPr/>
        </p:nvSpPr>
        <p:spPr>
          <a:xfrm>
            <a:off x="3898483" y="2690583"/>
            <a:ext cx="728421" cy="635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697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7AEDC-F43C-3943-9C22-8D51F80540A0}"/>
              </a:ext>
            </a:extLst>
          </p:cNvPr>
          <p:cNvSpPr>
            <a:spLocks noGrp="1"/>
          </p:cNvSpPr>
          <p:nvPr>
            <p:ph type="title"/>
          </p:nvPr>
        </p:nvSpPr>
        <p:spPr/>
        <p:txBody>
          <a:bodyPr/>
          <a:lstStyle/>
          <a:p>
            <a:r>
              <a:rPr kumimoji="1" lang="ja-JP" altLang="en-US"/>
              <a:t>子どもの指導者育成　</a:t>
            </a:r>
            <a:r>
              <a:rPr kumimoji="1" lang="en-US" altLang="ja-JP" dirty="0"/>
              <a:t>〜</a:t>
            </a:r>
            <a:r>
              <a:rPr kumimoji="1" lang="ja-JP" altLang="en-US"/>
              <a:t>①指導体験</a:t>
            </a:r>
            <a:r>
              <a:rPr kumimoji="1" lang="en-US" altLang="ja-JP" dirty="0"/>
              <a:t>〜</a:t>
            </a:r>
            <a:endParaRPr kumimoji="1" lang="ja-JP" altLang="en-US"/>
          </a:p>
        </p:txBody>
      </p:sp>
      <p:sp>
        <p:nvSpPr>
          <p:cNvPr id="6" name="正方形/長方形 5">
            <a:extLst>
              <a:ext uri="{FF2B5EF4-FFF2-40B4-BE49-F238E27FC236}">
                <a16:creationId xmlns:a16="http://schemas.microsoft.com/office/drawing/2014/main" id="{D040934F-18E0-0F47-94F5-4D3570E1FFCA}"/>
              </a:ext>
            </a:extLst>
          </p:cNvPr>
          <p:cNvSpPr/>
          <p:nvPr/>
        </p:nvSpPr>
        <p:spPr>
          <a:xfrm>
            <a:off x="838200" y="1442333"/>
            <a:ext cx="9212778" cy="584775"/>
          </a:xfrm>
          <a:prstGeom prst="rect">
            <a:avLst/>
          </a:prstGeom>
          <a:ln>
            <a:noFill/>
          </a:ln>
        </p:spPr>
        <p:txBody>
          <a:bodyPr wrap="none">
            <a:spAutoFit/>
          </a:bodyPr>
          <a:lstStyle/>
          <a:p>
            <a:r>
              <a:rPr lang="ja-JP" altLang="en-US" sz="3200">
                <a:solidFill>
                  <a:srgbClr val="0070C0"/>
                </a:solidFill>
              </a:rPr>
              <a:t>高校生・大学生が子ども（学童・幼児）へ関わる</a:t>
            </a:r>
          </a:p>
        </p:txBody>
      </p:sp>
      <p:sp>
        <p:nvSpPr>
          <p:cNvPr id="8" name="正方形/長方形 7">
            <a:extLst>
              <a:ext uri="{FF2B5EF4-FFF2-40B4-BE49-F238E27FC236}">
                <a16:creationId xmlns:a16="http://schemas.microsoft.com/office/drawing/2014/main" id="{996382E6-AE53-7445-938C-99DA68231D56}"/>
              </a:ext>
            </a:extLst>
          </p:cNvPr>
          <p:cNvSpPr/>
          <p:nvPr/>
        </p:nvSpPr>
        <p:spPr>
          <a:xfrm>
            <a:off x="946777" y="4498964"/>
            <a:ext cx="6750566" cy="584775"/>
          </a:xfrm>
          <a:prstGeom prst="rect">
            <a:avLst/>
          </a:prstGeom>
        </p:spPr>
        <p:txBody>
          <a:bodyPr wrap="none">
            <a:spAutoFit/>
          </a:bodyPr>
          <a:lstStyle/>
          <a:p>
            <a:r>
              <a:rPr lang="ja-JP" altLang="en-US" sz="3200"/>
              <a:t>子どもと関わることの楽しさを経験</a:t>
            </a:r>
          </a:p>
        </p:txBody>
      </p:sp>
      <p:sp>
        <p:nvSpPr>
          <p:cNvPr id="11" name="正方形/長方形 10">
            <a:extLst>
              <a:ext uri="{FF2B5EF4-FFF2-40B4-BE49-F238E27FC236}">
                <a16:creationId xmlns:a16="http://schemas.microsoft.com/office/drawing/2014/main" id="{5E32B5C4-6630-7F42-A974-27983EC18362}"/>
              </a:ext>
            </a:extLst>
          </p:cNvPr>
          <p:cNvSpPr/>
          <p:nvPr/>
        </p:nvSpPr>
        <p:spPr>
          <a:xfrm>
            <a:off x="838200" y="2724899"/>
            <a:ext cx="8802410" cy="584775"/>
          </a:xfrm>
          <a:prstGeom prst="rect">
            <a:avLst/>
          </a:prstGeom>
        </p:spPr>
        <p:txBody>
          <a:bodyPr wrap="none">
            <a:spAutoFit/>
          </a:bodyPr>
          <a:lstStyle/>
          <a:p>
            <a:r>
              <a:rPr lang="ja-JP" altLang="en-US" sz="3200"/>
              <a:t>高校生が学童チームに出向き継続的に野球教室</a:t>
            </a:r>
          </a:p>
        </p:txBody>
      </p:sp>
      <p:sp>
        <p:nvSpPr>
          <p:cNvPr id="12" name="正方形/長方形 11">
            <a:extLst>
              <a:ext uri="{FF2B5EF4-FFF2-40B4-BE49-F238E27FC236}">
                <a16:creationId xmlns:a16="http://schemas.microsoft.com/office/drawing/2014/main" id="{3A484AF6-2663-5B4C-826C-F815CEA5ACC5}"/>
              </a:ext>
            </a:extLst>
          </p:cNvPr>
          <p:cNvSpPr/>
          <p:nvPr/>
        </p:nvSpPr>
        <p:spPr>
          <a:xfrm>
            <a:off x="838200" y="3450420"/>
            <a:ext cx="9623147" cy="584775"/>
          </a:xfrm>
          <a:prstGeom prst="rect">
            <a:avLst/>
          </a:prstGeom>
        </p:spPr>
        <p:txBody>
          <a:bodyPr wrap="none">
            <a:spAutoFit/>
          </a:bodyPr>
          <a:lstStyle/>
          <a:p>
            <a:r>
              <a:rPr lang="ja-JP" altLang="en-US" sz="3200"/>
              <a:t>高校生が幼稚園・保育園に出向き継続的に野球遊び</a:t>
            </a:r>
          </a:p>
        </p:txBody>
      </p:sp>
      <p:sp>
        <p:nvSpPr>
          <p:cNvPr id="13" name="正方形/長方形 12">
            <a:extLst>
              <a:ext uri="{FF2B5EF4-FFF2-40B4-BE49-F238E27FC236}">
                <a16:creationId xmlns:a16="http://schemas.microsoft.com/office/drawing/2014/main" id="{972729AC-31BA-1046-97DB-F949B7F682A1}"/>
              </a:ext>
            </a:extLst>
          </p:cNvPr>
          <p:cNvSpPr/>
          <p:nvPr/>
        </p:nvSpPr>
        <p:spPr>
          <a:xfrm>
            <a:off x="8416607" y="6320748"/>
            <a:ext cx="3775393" cy="400110"/>
          </a:xfrm>
          <a:prstGeom prst="rect">
            <a:avLst/>
          </a:prstGeom>
        </p:spPr>
        <p:txBody>
          <a:bodyPr wrap="none">
            <a:spAutoFit/>
          </a:bodyPr>
          <a:lstStyle/>
          <a:p>
            <a:r>
              <a:rPr lang="ja-JP" altLang="en-US" sz="2000"/>
              <a:t>弘前学園聖愛高校野球部モデル</a:t>
            </a:r>
          </a:p>
        </p:txBody>
      </p:sp>
      <p:sp>
        <p:nvSpPr>
          <p:cNvPr id="14" name="正方形/長方形 13">
            <a:extLst>
              <a:ext uri="{FF2B5EF4-FFF2-40B4-BE49-F238E27FC236}">
                <a16:creationId xmlns:a16="http://schemas.microsoft.com/office/drawing/2014/main" id="{626C81CB-BA4B-2842-913C-BF34BFF0192B}"/>
              </a:ext>
            </a:extLst>
          </p:cNvPr>
          <p:cNvSpPr/>
          <p:nvPr/>
        </p:nvSpPr>
        <p:spPr>
          <a:xfrm>
            <a:off x="946777" y="5688450"/>
            <a:ext cx="5519460" cy="584775"/>
          </a:xfrm>
          <a:prstGeom prst="rect">
            <a:avLst/>
          </a:prstGeom>
        </p:spPr>
        <p:txBody>
          <a:bodyPr wrap="none">
            <a:spAutoFit/>
          </a:bodyPr>
          <a:lstStyle/>
          <a:p>
            <a:r>
              <a:rPr lang="ja-JP" altLang="en-US" sz="3200"/>
              <a:t>将来、指導者として活動する</a:t>
            </a:r>
          </a:p>
        </p:txBody>
      </p:sp>
      <p:sp>
        <p:nvSpPr>
          <p:cNvPr id="15" name="下矢印 14">
            <a:extLst>
              <a:ext uri="{FF2B5EF4-FFF2-40B4-BE49-F238E27FC236}">
                <a16:creationId xmlns:a16="http://schemas.microsoft.com/office/drawing/2014/main" id="{A15AE982-FC73-3D42-B64B-1C9C1FA1991D}"/>
              </a:ext>
            </a:extLst>
          </p:cNvPr>
          <p:cNvSpPr/>
          <p:nvPr/>
        </p:nvSpPr>
        <p:spPr>
          <a:xfrm>
            <a:off x="3593639" y="3949365"/>
            <a:ext cx="728421" cy="635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a:extLst>
              <a:ext uri="{FF2B5EF4-FFF2-40B4-BE49-F238E27FC236}">
                <a16:creationId xmlns:a16="http://schemas.microsoft.com/office/drawing/2014/main" id="{1CCC9373-7317-F34D-A1D7-DE2ED1D7B5A5}"/>
              </a:ext>
            </a:extLst>
          </p:cNvPr>
          <p:cNvSpPr/>
          <p:nvPr/>
        </p:nvSpPr>
        <p:spPr>
          <a:xfrm>
            <a:off x="3593639" y="5053020"/>
            <a:ext cx="728421" cy="635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704E28AF-DEBB-044A-885E-6CEF604D2E42}"/>
              </a:ext>
            </a:extLst>
          </p:cNvPr>
          <p:cNvSpPr/>
          <p:nvPr/>
        </p:nvSpPr>
        <p:spPr>
          <a:xfrm>
            <a:off x="838199" y="2587557"/>
            <a:ext cx="10212421" cy="13618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097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7AEDC-F43C-3943-9C22-8D51F80540A0}"/>
              </a:ext>
            </a:extLst>
          </p:cNvPr>
          <p:cNvSpPr>
            <a:spLocks noGrp="1"/>
          </p:cNvSpPr>
          <p:nvPr>
            <p:ph type="title"/>
          </p:nvPr>
        </p:nvSpPr>
        <p:spPr>
          <a:xfrm>
            <a:off x="838199" y="365125"/>
            <a:ext cx="10854253" cy="1325563"/>
          </a:xfrm>
        </p:spPr>
        <p:txBody>
          <a:bodyPr/>
          <a:lstStyle/>
          <a:p>
            <a:r>
              <a:rPr kumimoji="1" lang="ja-JP" altLang="en-US"/>
              <a:t>子どもの指導者育成　</a:t>
            </a:r>
            <a:r>
              <a:rPr kumimoji="1" lang="en-US" altLang="ja-JP" dirty="0"/>
              <a:t>〜</a:t>
            </a:r>
            <a:r>
              <a:rPr kumimoji="1" lang="ja-JP" altLang="en-US"/>
              <a:t>②</a:t>
            </a:r>
            <a:r>
              <a:rPr lang="ja-JP" altLang="en-US"/>
              <a:t>キャリア教育</a:t>
            </a:r>
            <a:r>
              <a:rPr kumimoji="1" lang="en-US" altLang="ja-JP" dirty="0"/>
              <a:t>〜</a:t>
            </a:r>
            <a:endParaRPr kumimoji="1" lang="ja-JP" altLang="en-US"/>
          </a:p>
        </p:txBody>
      </p:sp>
      <p:sp>
        <p:nvSpPr>
          <p:cNvPr id="7" name="正方形/長方形 6">
            <a:extLst>
              <a:ext uri="{FF2B5EF4-FFF2-40B4-BE49-F238E27FC236}">
                <a16:creationId xmlns:a16="http://schemas.microsoft.com/office/drawing/2014/main" id="{7E33A8CB-9DE4-EB49-BC10-4B69B0EAE812}"/>
              </a:ext>
            </a:extLst>
          </p:cNvPr>
          <p:cNvSpPr/>
          <p:nvPr/>
        </p:nvSpPr>
        <p:spPr>
          <a:xfrm>
            <a:off x="838200" y="1304664"/>
            <a:ext cx="10854253" cy="584775"/>
          </a:xfrm>
          <a:prstGeom prst="rect">
            <a:avLst/>
          </a:prstGeom>
        </p:spPr>
        <p:txBody>
          <a:bodyPr wrap="none">
            <a:spAutoFit/>
          </a:bodyPr>
          <a:lstStyle/>
          <a:p>
            <a:r>
              <a:rPr lang="ja-JP" altLang="en-US" sz="3200">
                <a:solidFill>
                  <a:srgbClr val="0070C0"/>
                </a:solidFill>
              </a:rPr>
              <a:t>どのような仕事に就けば、子どもに関わることができるか</a:t>
            </a:r>
          </a:p>
        </p:txBody>
      </p:sp>
      <p:sp>
        <p:nvSpPr>
          <p:cNvPr id="11" name="テキスト ボックス 10">
            <a:extLst>
              <a:ext uri="{FF2B5EF4-FFF2-40B4-BE49-F238E27FC236}">
                <a16:creationId xmlns:a16="http://schemas.microsoft.com/office/drawing/2014/main" id="{A7C61DD1-FE74-2E45-8562-B0BBD6C0A53D}"/>
              </a:ext>
            </a:extLst>
          </p:cNvPr>
          <p:cNvSpPr txBox="1"/>
          <p:nvPr/>
        </p:nvSpPr>
        <p:spPr>
          <a:xfrm>
            <a:off x="714777" y="1912529"/>
            <a:ext cx="11521103" cy="1077218"/>
          </a:xfrm>
          <a:prstGeom prst="rect">
            <a:avLst/>
          </a:prstGeom>
          <a:noFill/>
        </p:spPr>
        <p:txBody>
          <a:bodyPr wrap="none" rtlCol="0">
            <a:spAutoFit/>
          </a:bodyPr>
          <a:lstStyle/>
          <a:p>
            <a:r>
              <a:rPr lang="ja-JP" altLang="en-US" sz="3200"/>
              <a:t>１）人のために働く仕事の価値を伝える</a:t>
            </a:r>
            <a:endParaRPr lang="en-US" altLang="ja-JP" sz="3200" dirty="0"/>
          </a:p>
          <a:p>
            <a:r>
              <a:rPr lang="ja-JP" altLang="en-US" sz="3200"/>
              <a:t>　　→</a:t>
            </a:r>
            <a:r>
              <a:rPr lang="ja-JP" altLang="en-US" sz="2800"/>
              <a:t>野球に関わり続けるためにはどのような方法があるか伝える</a:t>
            </a:r>
            <a:endParaRPr lang="en-US" altLang="ja-JP" sz="2800" dirty="0"/>
          </a:p>
        </p:txBody>
      </p:sp>
      <p:sp>
        <p:nvSpPr>
          <p:cNvPr id="12" name="テキスト ボックス 11">
            <a:extLst>
              <a:ext uri="{FF2B5EF4-FFF2-40B4-BE49-F238E27FC236}">
                <a16:creationId xmlns:a16="http://schemas.microsoft.com/office/drawing/2014/main" id="{EECA2C16-A77B-2948-A488-68ADC6D9DFFB}"/>
              </a:ext>
            </a:extLst>
          </p:cNvPr>
          <p:cNvSpPr txBox="1"/>
          <p:nvPr/>
        </p:nvSpPr>
        <p:spPr>
          <a:xfrm>
            <a:off x="714777" y="3011443"/>
            <a:ext cx="8802410" cy="1508105"/>
          </a:xfrm>
          <a:prstGeom prst="rect">
            <a:avLst/>
          </a:prstGeom>
          <a:noFill/>
        </p:spPr>
        <p:txBody>
          <a:bodyPr wrap="none" rtlCol="0">
            <a:spAutoFit/>
          </a:bodyPr>
          <a:lstStyle/>
          <a:p>
            <a:r>
              <a:rPr lang="ja-JP" altLang="en-US" sz="3200"/>
              <a:t>２）高校生へのキャリア教育</a:t>
            </a:r>
            <a:endParaRPr lang="en-US" altLang="ja-JP" sz="3200" dirty="0"/>
          </a:p>
          <a:p>
            <a:r>
              <a:rPr lang="ja-JP" altLang="en-US" sz="3200"/>
              <a:t>　　　</a:t>
            </a:r>
            <a:r>
              <a:rPr lang="en-US" altLang="ja-JP" sz="3200" dirty="0"/>
              <a:t>  </a:t>
            </a:r>
            <a:r>
              <a:rPr lang="ja-JP" altLang="en-US" sz="2800"/>
              <a:t>教員養成課程（保育士・教諭）</a:t>
            </a:r>
            <a:endParaRPr lang="en-US" altLang="ja-JP" sz="2800" dirty="0"/>
          </a:p>
          <a:p>
            <a:r>
              <a:rPr lang="ja-JP" altLang="en-US" sz="2800"/>
              <a:t>　　　　専門職課程（医療・消防・警察・農業）など</a:t>
            </a:r>
            <a:endParaRPr lang="en-US" altLang="ja-JP" sz="2800" dirty="0"/>
          </a:p>
        </p:txBody>
      </p:sp>
      <p:sp>
        <p:nvSpPr>
          <p:cNvPr id="13" name="テキスト ボックス 12">
            <a:extLst>
              <a:ext uri="{FF2B5EF4-FFF2-40B4-BE49-F238E27FC236}">
                <a16:creationId xmlns:a16="http://schemas.microsoft.com/office/drawing/2014/main" id="{3935DF65-80B1-7740-A617-5D3272EE0196}"/>
              </a:ext>
            </a:extLst>
          </p:cNvPr>
          <p:cNvSpPr txBox="1"/>
          <p:nvPr/>
        </p:nvSpPr>
        <p:spPr>
          <a:xfrm>
            <a:off x="714777" y="4655106"/>
            <a:ext cx="9212778" cy="2185214"/>
          </a:xfrm>
          <a:prstGeom prst="rect">
            <a:avLst/>
          </a:prstGeom>
          <a:noFill/>
        </p:spPr>
        <p:txBody>
          <a:bodyPr wrap="none" rtlCol="0">
            <a:spAutoFit/>
          </a:bodyPr>
          <a:lstStyle/>
          <a:p>
            <a:r>
              <a:rPr lang="ja-JP" altLang="en-US" sz="3200"/>
              <a:t>３）実際に高校生と大人が触れ合い、憧れを抱く</a:t>
            </a:r>
            <a:endParaRPr lang="en-US" altLang="ja-JP" sz="3200" dirty="0"/>
          </a:p>
          <a:p>
            <a:r>
              <a:rPr lang="ja-JP" altLang="en-US" sz="3200"/>
              <a:t>　　</a:t>
            </a:r>
            <a:r>
              <a:rPr lang="en-US" altLang="ja-JP" sz="3200" dirty="0"/>
              <a:t>     </a:t>
            </a:r>
            <a:r>
              <a:rPr lang="ja-JP" altLang="en-US" sz="2400"/>
              <a:t>野球肘検診などの参加→医療系を目指す</a:t>
            </a:r>
            <a:endParaRPr lang="en-US" altLang="ja-JP" sz="2400" dirty="0"/>
          </a:p>
          <a:p>
            <a:r>
              <a:rPr lang="ja-JP" altLang="en-US" sz="2400"/>
              <a:t>　　</a:t>
            </a:r>
            <a:r>
              <a:rPr lang="en-US" altLang="ja-JP" sz="2400" dirty="0"/>
              <a:t>         </a:t>
            </a:r>
            <a:r>
              <a:rPr lang="ja-JP" altLang="en-US" sz="2400"/>
              <a:t>野球をやりながら難関大学へ入学→大学への挑戦</a:t>
            </a:r>
            <a:endParaRPr lang="en-US" altLang="ja-JP" sz="2400" dirty="0"/>
          </a:p>
          <a:p>
            <a:r>
              <a:rPr lang="ja-JP" altLang="en-US" sz="2400"/>
              <a:t>　　</a:t>
            </a:r>
            <a:r>
              <a:rPr lang="en-US" altLang="ja-JP" sz="2400" dirty="0"/>
              <a:t>        </a:t>
            </a:r>
            <a:r>
              <a:rPr lang="ja-JP" altLang="en-US" sz="2400"/>
              <a:t>トレーナーがチームに関わる→トレーナーを目指す</a:t>
            </a:r>
            <a:endParaRPr lang="en-US" altLang="ja-JP" sz="2400" dirty="0"/>
          </a:p>
          <a:p>
            <a:r>
              <a:rPr lang="ja-JP" altLang="en-US" sz="2400"/>
              <a:t>　　</a:t>
            </a:r>
            <a:r>
              <a:rPr lang="en-US" altLang="ja-JP" sz="2400" dirty="0"/>
              <a:t>         </a:t>
            </a:r>
            <a:r>
              <a:rPr lang="ja-JP" altLang="en-US" sz="2400"/>
              <a:t>野球指導を受ける→教諭を目指す</a:t>
            </a:r>
            <a:endParaRPr lang="en-US" altLang="ja-JP" sz="2400" dirty="0"/>
          </a:p>
        </p:txBody>
      </p:sp>
    </p:spTree>
    <p:extLst>
      <p:ext uri="{BB962C8B-B14F-4D97-AF65-F5344CB8AC3E}">
        <p14:creationId xmlns:p14="http://schemas.microsoft.com/office/powerpoint/2010/main" val="184009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9C98F9-C71B-7744-A3AF-F14A32DCF4A4}"/>
              </a:ext>
            </a:extLst>
          </p:cNvPr>
          <p:cNvSpPr>
            <a:spLocks noGrp="1"/>
          </p:cNvSpPr>
          <p:nvPr>
            <p:ph type="title"/>
          </p:nvPr>
        </p:nvSpPr>
        <p:spPr>
          <a:xfrm>
            <a:off x="838200" y="2577573"/>
            <a:ext cx="10515600" cy="1325563"/>
          </a:xfrm>
        </p:spPr>
        <p:txBody>
          <a:bodyPr/>
          <a:lstStyle/>
          <a:p>
            <a:pPr algn="ctr"/>
            <a:r>
              <a:rPr kumimoji="1" lang="ja-JP" altLang="en-US"/>
              <a:t>４７コミュニティ</a:t>
            </a:r>
          </a:p>
        </p:txBody>
      </p:sp>
    </p:spTree>
    <p:extLst>
      <p:ext uri="{BB962C8B-B14F-4D97-AF65-F5344CB8AC3E}">
        <p14:creationId xmlns:p14="http://schemas.microsoft.com/office/powerpoint/2010/main" val="2791890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18BA5-4A37-6849-AEAE-FEE6B396FC30}"/>
              </a:ext>
            </a:extLst>
          </p:cNvPr>
          <p:cNvSpPr>
            <a:spLocks noGrp="1"/>
          </p:cNvSpPr>
          <p:nvPr>
            <p:ph type="title"/>
          </p:nvPr>
        </p:nvSpPr>
        <p:spPr>
          <a:xfrm>
            <a:off x="838200" y="365125"/>
            <a:ext cx="10515600" cy="1325563"/>
          </a:xfrm>
        </p:spPr>
        <p:txBody>
          <a:bodyPr/>
          <a:lstStyle/>
          <a:p>
            <a:r>
              <a:rPr kumimoji="1" lang="en-US" altLang="ja-JP" dirty="0"/>
              <a:t>47</a:t>
            </a:r>
            <a:r>
              <a:rPr kumimoji="1" lang="ja-JP" altLang="en-US"/>
              <a:t>コミュニティと共育塾</a:t>
            </a:r>
          </a:p>
        </p:txBody>
      </p:sp>
      <p:sp>
        <p:nvSpPr>
          <p:cNvPr id="4" name="正方形/長方形 3">
            <a:extLst>
              <a:ext uri="{FF2B5EF4-FFF2-40B4-BE49-F238E27FC236}">
                <a16:creationId xmlns:a16="http://schemas.microsoft.com/office/drawing/2014/main" id="{98172457-6DFD-294C-8DCE-4AE2EE0F4A6E}"/>
              </a:ext>
            </a:extLst>
          </p:cNvPr>
          <p:cNvSpPr/>
          <p:nvPr/>
        </p:nvSpPr>
        <p:spPr>
          <a:xfrm>
            <a:off x="236062" y="1423450"/>
            <a:ext cx="11719875" cy="2554545"/>
          </a:xfrm>
          <a:prstGeom prst="rect">
            <a:avLst/>
          </a:prstGeom>
          <a:ln>
            <a:solidFill>
              <a:schemeClr val="accent1"/>
            </a:solidFill>
          </a:ln>
        </p:spPr>
        <p:txBody>
          <a:bodyPr wrap="none">
            <a:spAutoFit/>
          </a:bodyPr>
          <a:lstStyle/>
          <a:p>
            <a:r>
              <a:rPr lang="ja-JP" altLang="en-US" sz="3200"/>
              <a:t>「</a:t>
            </a:r>
            <a:r>
              <a:rPr lang="en-US" altLang="ja-JP" sz="3200" dirty="0"/>
              <a:t>47</a:t>
            </a:r>
            <a:r>
              <a:rPr lang="ja-JP" altLang="en-US" sz="3200"/>
              <a:t>都道府県に人々が集まるコミュニティの施設が設立され、</a:t>
            </a:r>
            <a:endParaRPr lang="en-US" altLang="ja-JP" sz="3200" dirty="0"/>
          </a:p>
          <a:p>
            <a:endParaRPr lang="en-US" altLang="ja-JP" sz="3200" dirty="0"/>
          </a:p>
          <a:p>
            <a:r>
              <a:rPr lang="ja-JP" altLang="en-US" sz="3200"/>
              <a:t>健全な青少年の育成をサポートしたい」</a:t>
            </a:r>
            <a:endParaRPr lang="en-US" altLang="ja-JP" sz="3200" dirty="0"/>
          </a:p>
          <a:p>
            <a:endParaRPr lang="en-US" altLang="ja-JP" sz="3200" dirty="0"/>
          </a:p>
          <a:p>
            <a:r>
              <a:rPr lang="ja-JP" altLang="en-US" sz="3200"/>
              <a:t>　　　　　　　　　　　　　　　　　　　工藤公康　氏</a:t>
            </a:r>
          </a:p>
        </p:txBody>
      </p:sp>
      <p:sp>
        <p:nvSpPr>
          <p:cNvPr id="5" name="正方形/長方形 4">
            <a:extLst>
              <a:ext uri="{FF2B5EF4-FFF2-40B4-BE49-F238E27FC236}">
                <a16:creationId xmlns:a16="http://schemas.microsoft.com/office/drawing/2014/main" id="{24B970C4-B6AE-6246-A1E2-FDEA2AD766D5}"/>
              </a:ext>
            </a:extLst>
          </p:cNvPr>
          <p:cNvSpPr/>
          <p:nvPr/>
        </p:nvSpPr>
        <p:spPr>
          <a:xfrm>
            <a:off x="236062" y="4080421"/>
            <a:ext cx="7616188" cy="584775"/>
          </a:xfrm>
          <a:prstGeom prst="rect">
            <a:avLst/>
          </a:prstGeom>
        </p:spPr>
        <p:txBody>
          <a:bodyPr wrap="none">
            <a:spAutoFit/>
          </a:bodyPr>
          <a:lstStyle/>
          <a:p>
            <a:r>
              <a:rPr lang="en-US" altLang="ja-JP" sz="3200" dirty="0"/>
              <a:t>47</a:t>
            </a:r>
            <a:r>
              <a:rPr lang="ja-JP" altLang="en-US" sz="3200"/>
              <a:t>コミュニティ千葉はこの理念に賛同し</a:t>
            </a:r>
          </a:p>
        </p:txBody>
      </p:sp>
      <p:sp>
        <p:nvSpPr>
          <p:cNvPr id="6" name="正方形/長方形 5">
            <a:extLst>
              <a:ext uri="{FF2B5EF4-FFF2-40B4-BE49-F238E27FC236}">
                <a16:creationId xmlns:a16="http://schemas.microsoft.com/office/drawing/2014/main" id="{6D6AD6E0-6A59-9F44-AEEB-28132ADEC920}"/>
              </a:ext>
            </a:extLst>
          </p:cNvPr>
          <p:cNvSpPr/>
          <p:nvPr/>
        </p:nvSpPr>
        <p:spPr>
          <a:xfrm>
            <a:off x="641382" y="4708694"/>
            <a:ext cx="12143068" cy="584775"/>
          </a:xfrm>
          <a:prstGeom prst="rect">
            <a:avLst/>
          </a:prstGeom>
        </p:spPr>
        <p:txBody>
          <a:bodyPr wrap="none">
            <a:spAutoFit/>
          </a:bodyPr>
          <a:lstStyle/>
          <a:p>
            <a:r>
              <a:rPr lang="en-US" altLang="ja-JP" sz="3200" dirty="0"/>
              <a:t>NPO</a:t>
            </a:r>
            <a:r>
              <a:rPr lang="ja-JP" altLang="en-US" sz="3200"/>
              <a:t>法人野球共育塾が運営し、地域活性化のサポート致します</a:t>
            </a:r>
          </a:p>
        </p:txBody>
      </p:sp>
      <p:sp>
        <p:nvSpPr>
          <p:cNvPr id="8" name="正方形/長方形 7">
            <a:extLst>
              <a:ext uri="{FF2B5EF4-FFF2-40B4-BE49-F238E27FC236}">
                <a16:creationId xmlns:a16="http://schemas.microsoft.com/office/drawing/2014/main" id="{716E08F8-E38A-464F-88F2-B21E5F882E10}"/>
              </a:ext>
            </a:extLst>
          </p:cNvPr>
          <p:cNvSpPr/>
          <p:nvPr/>
        </p:nvSpPr>
        <p:spPr>
          <a:xfrm>
            <a:off x="1887155" y="6024168"/>
            <a:ext cx="10264348" cy="830997"/>
          </a:xfrm>
          <a:prstGeom prst="rect">
            <a:avLst/>
          </a:prstGeom>
        </p:spPr>
        <p:txBody>
          <a:bodyPr wrap="none">
            <a:spAutoFit/>
          </a:bodyPr>
          <a:lstStyle/>
          <a:p>
            <a:r>
              <a:rPr lang="ja-JP" altLang="en-US" sz="2400"/>
              <a:t>現在</a:t>
            </a:r>
            <a:r>
              <a:rPr lang="en-US" altLang="ja-JP" sz="2400" dirty="0"/>
              <a:t>47</a:t>
            </a:r>
            <a:r>
              <a:rPr lang="ja-JP" altLang="en-US" sz="2400"/>
              <a:t>の名称がついた施設：横浜市、日立市、山形市、千葉市、弘前市</a:t>
            </a:r>
            <a:endParaRPr lang="en-US" altLang="ja-JP" sz="2400" dirty="0"/>
          </a:p>
          <a:p>
            <a:pPr algn="r"/>
            <a:r>
              <a:rPr lang="ja-JP" altLang="en-US" sz="2400"/>
              <a:t>　（</a:t>
            </a:r>
            <a:r>
              <a:rPr lang="en-US" altLang="ja-JP" sz="2400" dirty="0"/>
              <a:t>2024,03</a:t>
            </a:r>
            <a:r>
              <a:rPr lang="ja-JP" altLang="en-US" sz="2400"/>
              <a:t>現在）</a:t>
            </a:r>
            <a:endParaRPr lang="en-US" altLang="ja-JP" sz="2400" dirty="0"/>
          </a:p>
        </p:txBody>
      </p:sp>
    </p:spTree>
    <p:extLst>
      <p:ext uri="{BB962C8B-B14F-4D97-AF65-F5344CB8AC3E}">
        <p14:creationId xmlns:p14="http://schemas.microsoft.com/office/powerpoint/2010/main" val="287649485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17914</TotalTime>
  <Words>2641</Words>
  <Application>Microsoft Macintosh PowerPoint</Application>
  <PresentationFormat>ワイド画面</PresentationFormat>
  <Paragraphs>332</Paragraphs>
  <Slides>41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41</vt:i4>
      </vt:variant>
    </vt:vector>
  </HeadingPairs>
  <TitlesOfParts>
    <vt:vector size="47" baseType="lpstr">
      <vt:lpstr>游ゴシック</vt:lpstr>
      <vt:lpstr>游ゴシック Light</vt:lpstr>
      <vt:lpstr>Arial</vt:lpstr>
      <vt:lpstr>Times New Roman</vt:lpstr>
      <vt:lpstr>Wingdings</vt:lpstr>
      <vt:lpstr>Office テーマ</vt:lpstr>
      <vt:lpstr>子ども育成と共育塾</vt:lpstr>
      <vt:lpstr>子ども育成活動の方向性</vt:lpstr>
      <vt:lpstr>野球界の活性化　〜野球をはじめる〜</vt:lpstr>
      <vt:lpstr>野球界の活性化　〜野球を続ける〜</vt:lpstr>
      <vt:lpstr>子どもの指導者育成</vt:lpstr>
      <vt:lpstr>子どもの指導者育成　〜①指導体験〜</vt:lpstr>
      <vt:lpstr>子どもの指導者育成　〜②キャリア教育〜</vt:lpstr>
      <vt:lpstr>４７コミュニティ</vt:lpstr>
      <vt:lpstr>47コミュニティと共育塾</vt:lpstr>
      <vt:lpstr>47コミュニティのキーワード</vt:lpstr>
      <vt:lpstr>47コミュニティの活動の軸</vt:lpstr>
      <vt:lpstr>47コミュニティの特徴</vt:lpstr>
      <vt:lpstr>子供育成ための共育塾の構造</vt:lpstr>
      <vt:lpstr>共育塾とは</vt:lpstr>
      <vt:lpstr>共育塾の特徴　〜指導者〜</vt:lpstr>
      <vt:lpstr>共育塾の特徴　〜年代別〜</vt:lpstr>
      <vt:lpstr>子供共育塾</vt:lpstr>
      <vt:lpstr>小学生の共育</vt:lpstr>
      <vt:lpstr>中学共育塾</vt:lpstr>
      <vt:lpstr>中学生の共育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知的アスリート育成塾</vt:lpstr>
      <vt:lpstr>知的アスリートとは</vt:lpstr>
      <vt:lpstr>知的アスリート育成の理念、目的</vt:lpstr>
      <vt:lpstr>知的アスリート育成の指導理念と方針</vt:lpstr>
      <vt:lpstr>知的アスリート育成のグループづくり</vt:lpstr>
      <vt:lpstr>知的アスリート育成のために</vt:lpstr>
      <vt:lpstr>知的アスリート育成の具体的方法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子ども育成と共育塾</dc:title>
  <dc:creator>tatsuya nakano</dc:creator>
  <cp:lastModifiedBy>駿一郎 岩谷</cp:lastModifiedBy>
  <cp:revision>52</cp:revision>
  <dcterms:created xsi:type="dcterms:W3CDTF">2021-11-07T01:48:27Z</dcterms:created>
  <dcterms:modified xsi:type="dcterms:W3CDTF">2024-03-19T09:24:35Z</dcterms:modified>
</cp:coreProperties>
</file>